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79" r:id="rId3"/>
    <p:sldId id="280" r:id="rId4"/>
    <p:sldId id="257" r:id="rId5"/>
    <p:sldId id="261" r:id="rId6"/>
    <p:sldId id="271" r:id="rId7"/>
    <p:sldId id="262" r:id="rId8"/>
    <p:sldId id="272" r:id="rId9"/>
    <p:sldId id="263" r:id="rId10"/>
    <p:sldId id="273" r:id="rId11"/>
    <p:sldId id="264" r:id="rId12"/>
    <p:sldId id="274" r:id="rId13"/>
    <p:sldId id="265" r:id="rId14"/>
    <p:sldId id="275" r:id="rId15"/>
    <p:sldId id="266" r:id="rId16"/>
    <p:sldId id="276" r:id="rId17"/>
    <p:sldId id="267" r:id="rId18"/>
    <p:sldId id="277" r:id="rId19"/>
    <p:sldId id="268" r:id="rId20"/>
    <p:sldId id="278" r:id="rId21"/>
    <p:sldId id="269" r:id="rId22"/>
    <p:sldId id="260" r:id="rId2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946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3F2FC-9FE4-4619-8418-1578897458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73951-28A8-4D7A-9422-A18F6DC0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4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73951-28A8-4D7A-9422-A18F6DC0F4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8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C1A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784011" y="1189203"/>
            <a:ext cx="408305" cy="819150"/>
          </a:xfrm>
          <a:custGeom>
            <a:avLst/>
            <a:gdLst/>
            <a:ahLst/>
            <a:cxnLst/>
            <a:rect l="l" t="t" r="r" b="b"/>
            <a:pathLst>
              <a:path w="408304" h="819150">
                <a:moveTo>
                  <a:pt x="407988" y="819149"/>
                </a:moveTo>
                <a:lnTo>
                  <a:pt x="356960" y="815974"/>
                </a:lnTo>
                <a:lnTo>
                  <a:pt x="307748" y="806676"/>
                </a:lnTo>
                <a:lnTo>
                  <a:pt x="260803" y="791482"/>
                </a:lnTo>
                <a:lnTo>
                  <a:pt x="216127" y="771298"/>
                </a:lnTo>
                <a:lnTo>
                  <a:pt x="174852" y="745898"/>
                </a:lnTo>
                <a:lnTo>
                  <a:pt x="136978" y="715735"/>
                </a:lnTo>
                <a:lnTo>
                  <a:pt x="102960" y="681491"/>
                </a:lnTo>
                <a:lnTo>
                  <a:pt x="73251" y="643617"/>
                </a:lnTo>
                <a:lnTo>
                  <a:pt x="47851" y="602116"/>
                </a:lnTo>
                <a:lnTo>
                  <a:pt x="27441" y="557666"/>
                </a:lnTo>
                <a:lnTo>
                  <a:pt x="12473" y="510494"/>
                </a:lnTo>
                <a:lnTo>
                  <a:pt x="3174" y="461055"/>
                </a:lnTo>
                <a:lnTo>
                  <a:pt x="0" y="409574"/>
                </a:lnTo>
                <a:lnTo>
                  <a:pt x="906" y="383721"/>
                </a:lnTo>
                <a:lnTo>
                  <a:pt x="7256" y="333148"/>
                </a:lnTo>
                <a:lnTo>
                  <a:pt x="19276" y="284842"/>
                </a:lnTo>
                <a:lnTo>
                  <a:pt x="36966" y="239032"/>
                </a:lnTo>
                <a:lnTo>
                  <a:pt x="60098" y="195942"/>
                </a:lnTo>
                <a:lnTo>
                  <a:pt x="87539" y="156255"/>
                </a:lnTo>
                <a:lnTo>
                  <a:pt x="119516" y="119969"/>
                </a:lnTo>
                <a:lnTo>
                  <a:pt x="155574" y="87992"/>
                </a:lnTo>
                <a:lnTo>
                  <a:pt x="195035" y="60324"/>
                </a:lnTo>
                <a:lnTo>
                  <a:pt x="238124" y="37192"/>
                </a:lnTo>
                <a:lnTo>
                  <a:pt x="283708" y="19276"/>
                </a:lnTo>
                <a:lnTo>
                  <a:pt x="332014" y="7257"/>
                </a:lnTo>
                <a:lnTo>
                  <a:pt x="382360" y="1133"/>
                </a:lnTo>
                <a:lnTo>
                  <a:pt x="407988" y="0"/>
                </a:lnTo>
                <a:lnTo>
                  <a:pt x="407988" y="81914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3854" y="1257300"/>
            <a:ext cx="0" cy="5600700"/>
          </a:xfrm>
          <a:custGeom>
            <a:avLst/>
            <a:gdLst/>
            <a:ahLst/>
            <a:cxnLst/>
            <a:rect l="l" t="t" r="r" b="b"/>
            <a:pathLst>
              <a:path h="5600700">
                <a:moveTo>
                  <a:pt x="0" y="0"/>
                </a:moveTo>
                <a:lnTo>
                  <a:pt x="0" y="5600699"/>
                </a:lnTo>
              </a:path>
            </a:pathLst>
          </a:custGeom>
          <a:ln w="25399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3087" y="1804300"/>
            <a:ext cx="6185824" cy="50536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90524" y="991530"/>
            <a:ext cx="139954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FF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F1C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F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F1C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F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784010" y="1189203"/>
            <a:ext cx="408305" cy="819150"/>
          </a:xfrm>
          <a:custGeom>
            <a:avLst/>
            <a:gdLst/>
            <a:ahLst/>
            <a:cxnLst/>
            <a:rect l="l" t="t" r="r" b="b"/>
            <a:pathLst>
              <a:path w="408304" h="819150">
                <a:moveTo>
                  <a:pt x="407988" y="819149"/>
                </a:moveTo>
                <a:lnTo>
                  <a:pt x="356960" y="815974"/>
                </a:lnTo>
                <a:lnTo>
                  <a:pt x="307748" y="806676"/>
                </a:lnTo>
                <a:lnTo>
                  <a:pt x="260803" y="791482"/>
                </a:lnTo>
                <a:lnTo>
                  <a:pt x="216127" y="771298"/>
                </a:lnTo>
                <a:lnTo>
                  <a:pt x="174852" y="745898"/>
                </a:lnTo>
                <a:lnTo>
                  <a:pt x="136978" y="715735"/>
                </a:lnTo>
                <a:lnTo>
                  <a:pt x="102960" y="681491"/>
                </a:lnTo>
                <a:lnTo>
                  <a:pt x="73251" y="643617"/>
                </a:lnTo>
                <a:lnTo>
                  <a:pt x="47851" y="602116"/>
                </a:lnTo>
                <a:lnTo>
                  <a:pt x="27441" y="557666"/>
                </a:lnTo>
                <a:lnTo>
                  <a:pt x="12473" y="510494"/>
                </a:lnTo>
                <a:lnTo>
                  <a:pt x="3174" y="461055"/>
                </a:lnTo>
                <a:lnTo>
                  <a:pt x="0" y="409574"/>
                </a:lnTo>
                <a:lnTo>
                  <a:pt x="906" y="383721"/>
                </a:lnTo>
                <a:lnTo>
                  <a:pt x="7256" y="333148"/>
                </a:lnTo>
                <a:lnTo>
                  <a:pt x="19276" y="284842"/>
                </a:lnTo>
                <a:lnTo>
                  <a:pt x="36966" y="239032"/>
                </a:lnTo>
                <a:lnTo>
                  <a:pt x="60098" y="195942"/>
                </a:lnTo>
                <a:lnTo>
                  <a:pt x="87539" y="156255"/>
                </a:lnTo>
                <a:lnTo>
                  <a:pt x="119516" y="119969"/>
                </a:lnTo>
                <a:lnTo>
                  <a:pt x="155574" y="87992"/>
                </a:lnTo>
                <a:lnTo>
                  <a:pt x="195035" y="60324"/>
                </a:lnTo>
                <a:lnTo>
                  <a:pt x="238124" y="37192"/>
                </a:lnTo>
                <a:lnTo>
                  <a:pt x="283708" y="19276"/>
                </a:lnTo>
                <a:lnTo>
                  <a:pt x="332014" y="7257"/>
                </a:lnTo>
                <a:lnTo>
                  <a:pt x="382360" y="1133"/>
                </a:lnTo>
                <a:lnTo>
                  <a:pt x="407988" y="0"/>
                </a:lnTo>
                <a:lnTo>
                  <a:pt x="407988" y="81914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3854" y="1257300"/>
            <a:ext cx="0" cy="5600700"/>
          </a:xfrm>
          <a:custGeom>
            <a:avLst/>
            <a:gdLst/>
            <a:ahLst/>
            <a:cxnLst/>
            <a:rect l="l" t="t" r="r" b="b"/>
            <a:pathLst>
              <a:path h="5600700">
                <a:moveTo>
                  <a:pt x="0" y="0"/>
                </a:moveTo>
                <a:lnTo>
                  <a:pt x="0" y="5600699"/>
                </a:lnTo>
              </a:path>
            </a:pathLst>
          </a:custGeom>
          <a:ln w="25399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289545" cy="685799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250312" y="5324637"/>
            <a:ext cx="1360805" cy="1360805"/>
          </a:xfrm>
          <a:custGeom>
            <a:avLst/>
            <a:gdLst/>
            <a:ahLst/>
            <a:cxnLst/>
            <a:rect l="l" t="t" r="r" b="b"/>
            <a:pathLst>
              <a:path w="1360805" h="1360804">
                <a:moveTo>
                  <a:pt x="680399" y="1360799"/>
                </a:moveTo>
                <a:lnTo>
                  <a:pt x="631808" y="1359091"/>
                </a:lnTo>
                <a:lnTo>
                  <a:pt x="584139" y="1354043"/>
                </a:lnTo>
                <a:lnTo>
                  <a:pt x="537507" y="1345770"/>
                </a:lnTo>
                <a:lnTo>
                  <a:pt x="492027" y="1334387"/>
                </a:lnTo>
                <a:lnTo>
                  <a:pt x="447815" y="1320009"/>
                </a:lnTo>
                <a:lnTo>
                  <a:pt x="404986" y="1302752"/>
                </a:lnTo>
                <a:lnTo>
                  <a:pt x="363654" y="1282731"/>
                </a:lnTo>
                <a:lnTo>
                  <a:pt x="323935" y="1260061"/>
                </a:lnTo>
                <a:lnTo>
                  <a:pt x="285945" y="1234857"/>
                </a:lnTo>
                <a:lnTo>
                  <a:pt x="249797" y="1207233"/>
                </a:lnTo>
                <a:lnTo>
                  <a:pt x="215608" y="1177306"/>
                </a:lnTo>
                <a:lnTo>
                  <a:pt x="183493" y="1145191"/>
                </a:lnTo>
                <a:lnTo>
                  <a:pt x="153566" y="1111002"/>
                </a:lnTo>
                <a:lnTo>
                  <a:pt x="125942" y="1074854"/>
                </a:lnTo>
                <a:lnTo>
                  <a:pt x="100738" y="1036864"/>
                </a:lnTo>
                <a:lnTo>
                  <a:pt x="78068" y="997145"/>
                </a:lnTo>
                <a:lnTo>
                  <a:pt x="58047" y="955813"/>
                </a:lnTo>
                <a:lnTo>
                  <a:pt x="40790" y="912984"/>
                </a:lnTo>
                <a:lnTo>
                  <a:pt x="26412" y="868772"/>
                </a:lnTo>
                <a:lnTo>
                  <a:pt x="15029" y="823292"/>
                </a:lnTo>
                <a:lnTo>
                  <a:pt x="6756" y="776660"/>
                </a:lnTo>
                <a:lnTo>
                  <a:pt x="1708" y="728991"/>
                </a:lnTo>
                <a:lnTo>
                  <a:pt x="0" y="680399"/>
                </a:lnTo>
                <a:lnTo>
                  <a:pt x="1708" y="631808"/>
                </a:lnTo>
                <a:lnTo>
                  <a:pt x="6756" y="584139"/>
                </a:lnTo>
                <a:lnTo>
                  <a:pt x="15029" y="537507"/>
                </a:lnTo>
                <a:lnTo>
                  <a:pt x="26412" y="492027"/>
                </a:lnTo>
                <a:lnTo>
                  <a:pt x="40790" y="447815"/>
                </a:lnTo>
                <a:lnTo>
                  <a:pt x="58047" y="404986"/>
                </a:lnTo>
                <a:lnTo>
                  <a:pt x="78068" y="363654"/>
                </a:lnTo>
                <a:lnTo>
                  <a:pt x="100738" y="323935"/>
                </a:lnTo>
                <a:lnTo>
                  <a:pt x="125942" y="285945"/>
                </a:lnTo>
                <a:lnTo>
                  <a:pt x="153566" y="249797"/>
                </a:lnTo>
                <a:lnTo>
                  <a:pt x="183493" y="215608"/>
                </a:lnTo>
                <a:lnTo>
                  <a:pt x="215608" y="183493"/>
                </a:lnTo>
                <a:lnTo>
                  <a:pt x="249797" y="153566"/>
                </a:lnTo>
                <a:lnTo>
                  <a:pt x="285945" y="125942"/>
                </a:lnTo>
                <a:lnTo>
                  <a:pt x="323935" y="100738"/>
                </a:lnTo>
                <a:lnTo>
                  <a:pt x="363654" y="78068"/>
                </a:lnTo>
                <a:lnTo>
                  <a:pt x="404986" y="58047"/>
                </a:lnTo>
                <a:lnTo>
                  <a:pt x="447815" y="40790"/>
                </a:lnTo>
                <a:lnTo>
                  <a:pt x="492027" y="26412"/>
                </a:lnTo>
                <a:lnTo>
                  <a:pt x="537507" y="15029"/>
                </a:lnTo>
                <a:lnTo>
                  <a:pt x="584139" y="6756"/>
                </a:lnTo>
                <a:lnTo>
                  <a:pt x="631808" y="1708"/>
                </a:lnTo>
                <a:lnTo>
                  <a:pt x="680399" y="0"/>
                </a:lnTo>
                <a:lnTo>
                  <a:pt x="729402" y="1765"/>
                </a:lnTo>
                <a:lnTo>
                  <a:pt x="777867" y="7014"/>
                </a:lnTo>
                <a:lnTo>
                  <a:pt x="825622" y="15675"/>
                </a:lnTo>
                <a:lnTo>
                  <a:pt x="872495" y="27678"/>
                </a:lnTo>
                <a:lnTo>
                  <a:pt x="918316" y="42951"/>
                </a:lnTo>
                <a:lnTo>
                  <a:pt x="962911" y="61423"/>
                </a:lnTo>
                <a:lnTo>
                  <a:pt x="1006111" y="83024"/>
                </a:lnTo>
                <a:lnTo>
                  <a:pt x="1047743" y="107681"/>
                </a:lnTo>
                <a:lnTo>
                  <a:pt x="1087635" y="135324"/>
                </a:lnTo>
                <a:lnTo>
                  <a:pt x="1125616" y="165882"/>
                </a:lnTo>
                <a:lnTo>
                  <a:pt x="1161515" y="199284"/>
                </a:lnTo>
                <a:lnTo>
                  <a:pt x="1194917" y="235183"/>
                </a:lnTo>
                <a:lnTo>
                  <a:pt x="1225475" y="273164"/>
                </a:lnTo>
                <a:lnTo>
                  <a:pt x="1253118" y="313056"/>
                </a:lnTo>
                <a:lnTo>
                  <a:pt x="1277775" y="354688"/>
                </a:lnTo>
                <a:lnTo>
                  <a:pt x="1299376" y="397888"/>
                </a:lnTo>
                <a:lnTo>
                  <a:pt x="1317848" y="442484"/>
                </a:lnTo>
                <a:lnTo>
                  <a:pt x="1333121" y="488304"/>
                </a:lnTo>
                <a:lnTo>
                  <a:pt x="1345124" y="535178"/>
                </a:lnTo>
                <a:lnTo>
                  <a:pt x="1353785" y="582932"/>
                </a:lnTo>
                <a:lnTo>
                  <a:pt x="1359034" y="631397"/>
                </a:lnTo>
                <a:lnTo>
                  <a:pt x="1360799" y="680399"/>
                </a:lnTo>
                <a:lnTo>
                  <a:pt x="1359091" y="728991"/>
                </a:lnTo>
                <a:lnTo>
                  <a:pt x="1354043" y="776660"/>
                </a:lnTo>
                <a:lnTo>
                  <a:pt x="1345770" y="823292"/>
                </a:lnTo>
                <a:lnTo>
                  <a:pt x="1334387" y="868772"/>
                </a:lnTo>
                <a:lnTo>
                  <a:pt x="1320009" y="912984"/>
                </a:lnTo>
                <a:lnTo>
                  <a:pt x="1302752" y="955813"/>
                </a:lnTo>
                <a:lnTo>
                  <a:pt x="1282731" y="997145"/>
                </a:lnTo>
                <a:lnTo>
                  <a:pt x="1260061" y="1036864"/>
                </a:lnTo>
                <a:lnTo>
                  <a:pt x="1234857" y="1074854"/>
                </a:lnTo>
                <a:lnTo>
                  <a:pt x="1207233" y="1111002"/>
                </a:lnTo>
                <a:lnTo>
                  <a:pt x="1177306" y="1145191"/>
                </a:lnTo>
                <a:lnTo>
                  <a:pt x="1145191" y="1177306"/>
                </a:lnTo>
                <a:lnTo>
                  <a:pt x="1111002" y="1207233"/>
                </a:lnTo>
                <a:lnTo>
                  <a:pt x="1074854" y="1234857"/>
                </a:lnTo>
                <a:lnTo>
                  <a:pt x="1036864" y="1260061"/>
                </a:lnTo>
                <a:lnTo>
                  <a:pt x="997145" y="1282731"/>
                </a:lnTo>
                <a:lnTo>
                  <a:pt x="955813" y="1302752"/>
                </a:lnTo>
                <a:lnTo>
                  <a:pt x="912984" y="1320009"/>
                </a:lnTo>
                <a:lnTo>
                  <a:pt x="868772" y="1334387"/>
                </a:lnTo>
                <a:lnTo>
                  <a:pt x="823292" y="1345770"/>
                </a:lnTo>
                <a:lnTo>
                  <a:pt x="776660" y="1354043"/>
                </a:lnTo>
                <a:lnTo>
                  <a:pt x="728991" y="1359091"/>
                </a:lnTo>
                <a:lnTo>
                  <a:pt x="680399" y="13607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50312" y="5324637"/>
            <a:ext cx="1360805" cy="1360805"/>
          </a:xfrm>
          <a:custGeom>
            <a:avLst/>
            <a:gdLst/>
            <a:ahLst/>
            <a:cxnLst/>
            <a:rect l="l" t="t" r="r" b="b"/>
            <a:pathLst>
              <a:path w="1360805" h="1360804">
                <a:moveTo>
                  <a:pt x="0" y="680399"/>
                </a:moveTo>
                <a:lnTo>
                  <a:pt x="1708" y="631808"/>
                </a:lnTo>
                <a:lnTo>
                  <a:pt x="6756" y="584139"/>
                </a:lnTo>
                <a:lnTo>
                  <a:pt x="15029" y="537507"/>
                </a:lnTo>
                <a:lnTo>
                  <a:pt x="26412" y="492027"/>
                </a:lnTo>
                <a:lnTo>
                  <a:pt x="40790" y="447815"/>
                </a:lnTo>
                <a:lnTo>
                  <a:pt x="58047" y="404986"/>
                </a:lnTo>
                <a:lnTo>
                  <a:pt x="78068" y="363654"/>
                </a:lnTo>
                <a:lnTo>
                  <a:pt x="100738" y="323935"/>
                </a:lnTo>
                <a:lnTo>
                  <a:pt x="125942" y="285945"/>
                </a:lnTo>
                <a:lnTo>
                  <a:pt x="153566" y="249797"/>
                </a:lnTo>
                <a:lnTo>
                  <a:pt x="183493" y="215608"/>
                </a:lnTo>
                <a:lnTo>
                  <a:pt x="215608" y="183493"/>
                </a:lnTo>
                <a:lnTo>
                  <a:pt x="249797" y="153566"/>
                </a:lnTo>
                <a:lnTo>
                  <a:pt x="285945" y="125942"/>
                </a:lnTo>
                <a:lnTo>
                  <a:pt x="323935" y="100738"/>
                </a:lnTo>
                <a:lnTo>
                  <a:pt x="363654" y="78068"/>
                </a:lnTo>
                <a:lnTo>
                  <a:pt x="404986" y="58047"/>
                </a:lnTo>
                <a:lnTo>
                  <a:pt x="447815" y="40790"/>
                </a:lnTo>
                <a:lnTo>
                  <a:pt x="492027" y="26412"/>
                </a:lnTo>
                <a:lnTo>
                  <a:pt x="537507" y="15029"/>
                </a:lnTo>
                <a:lnTo>
                  <a:pt x="584139" y="6756"/>
                </a:lnTo>
                <a:lnTo>
                  <a:pt x="631808" y="1708"/>
                </a:lnTo>
                <a:lnTo>
                  <a:pt x="680399" y="0"/>
                </a:lnTo>
                <a:lnTo>
                  <a:pt x="729402" y="1765"/>
                </a:lnTo>
                <a:lnTo>
                  <a:pt x="777867" y="7014"/>
                </a:lnTo>
                <a:lnTo>
                  <a:pt x="825622" y="15675"/>
                </a:lnTo>
                <a:lnTo>
                  <a:pt x="872495" y="27678"/>
                </a:lnTo>
                <a:lnTo>
                  <a:pt x="918316" y="42951"/>
                </a:lnTo>
                <a:lnTo>
                  <a:pt x="962911" y="61423"/>
                </a:lnTo>
                <a:lnTo>
                  <a:pt x="1006111" y="83024"/>
                </a:lnTo>
                <a:lnTo>
                  <a:pt x="1047743" y="107681"/>
                </a:lnTo>
                <a:lnTo>
                  <a:pt x="1087635" y="135324"/>
                </a:lnTo>
                <a:lnTo>
                  <a:pt x="1125616" y="165882"/>
                </a:lnTo>
                <a:lnTo>
                  <a:pt x="1161515" y="199284"/>
                </a:lnTo>
                <a:lnTo>
                  <a:pt x="1194917" y="235183"/>
                </a:lnTo>
                <a:lnTo>
                  <a:pt x="1225475" y="273164"/>
                </a:lnTo>
                <a:lnTo>
                  <a:pt x="1253118" y="313056"/>
                </a:lnTo>
                <a:lnTo>
                  <a:pt x="1277775" y="354688"/>
                </a:lnTo>
                <a:lnTo>
                  <a:pt x="1299376" y="397888"/>
                </a:lnTo>
                <a:lnTo>
                  <a:pt x="1317848" y="442484"/>
                </a:lnTo>
                <a:lnTo>
                  <a:pt x="1333121" y="488304"/>
                </a:lnTo>
                <a:lnTo>
                  <a:pt x="1345124" y="535178"/>
                </a:lnTo>
                <a:lnTo>
                  <a:pt x="1353785" y="582932"/>
                </a:lnTo>
                <a:lnTo>
                  <a:pt x="1359034" y="631397"/>
                </a:lnTo>
                <a:lnTo>
                  <a:pt x="1360799" y="680399"/>
                </a:lnTo>
                <a:lnTo>
                  <a:pt x="1359091" y="728991"/>
                </a:lnTo>
                <a:lnTo>
                  <a:pt x="1354043" y="776660"/>
                </a:lnTo>
                <a:lnTo>
                  <a:pt x="1345770" y="823292"/>
                </a:lnTo>
                <a:lnTo>
                  <a:pt x="1334387" y="868772"/>
                </a:lnTo>
                <a:lnTo>
                  <a:pt x="1320009" y="912984"/>
                </a:lnTo>
                <a:lnTo>
                  <a:pt x="1302752" y="955813"/>
                </a:lnTo>
                <a:lnTo>
                  <a:pt x="1282731" y="997145"/>
                </a:lnTo>
                <a:lnTo>
                  <a:pt x="1260061" y="1036864"/>
                </a:lnTo>
                <a:lnTo>
                  <a:pt x="1234857" y="1074854"/>
                </a:lnTo>
                <a:lnTo>
                  <a:pt x="1207233" y="1111002"/>
                </a:lnTo>
                <a:lnTo>
                  <a:pt x="1177306" y="1145191"/>
                </a:lnTo>
                <a:lnTo>
                  <a:pt x="1145191" y="1177306"/>
                </a:lnTo>
                <a:lnTo>
                  <a:pt x="1111002" y="1207233"/>
                </a:lnTo>
                <a:lnTo>
                  <a:pt x="1074854" y="1234857"/>
                </a:lnTo>
                <a:lnTo>
                  <a:pt x="1036864" y="1260061"/>
                </a:lnTo>
                <a:lnTo>
                  <a:pt x="997145" y="1282731"/>
                </a:lnTo>
                <a:lnTo>
                  <a:pt x="955813" y="1302752"/>
                </a:lnTo>
                <a:lnTo>
                  <a:pt x="912984" y="1320009"/>
                </a:lnTo>
                <a:lnTo>
                  <a:pt x="868772" y="1334387"/>
                </a:lnTo>
                <a:lnTo>
                  <a:pt x="823292" y="1345770"/>
                </a:lnTo>
                <a:lnTo>
                  <a:pt x="776660" y="1354043"/>
                </a:lnTo>
                <a:lnTo>
                  <a:pt x="728991" y="1359091"/>
                </a:lnTo>
                <a:lnTo>
                  <a:pt x="680399" y="1360799"/>
                </a:lnTo>
                <a:lnTo>
                  <a:pt x="631808" y="1359091"/>
                </a:lnTo>
                <a:lnTo>
                  <a:pt x="584139" y="1354043"/>
                </a:lnTo>
                <a:lnTo>
                  <a:pt x="537507" y="1345770"/>
                </a:lnTo>
                <a:lnTo>
                  <a:pt x="492027" y="1334387"/>
                </a:lnTo>
                <a:lnTo>
                  <a:pt x="447815" y="1320009"/>
                </a:lnTo>
                <a:lnTo>
                  <a:pt x="404986" y="1302752"/>
                </a:lnTo>
                <a:lnTo>
                  <a:pt x="363654" y="1282731"/>
                </a:lnTo>
                <a:lnTo>
                  <a:pt x="323935" y="1260061"/>
                </a:lnTo>
                <a:lnTo>
                  <a:pt x="285945" y="1234857"/>
                </a:lnTo>
                <a:lnTo>
                  <a:pt x="249797" y="1207233"/>
                </a:lnTo>
                <a:lnTo>
                  <a:pt x="215608" y="1177306"/>
                </a:lnTo>
                <a:lnTo>
                  <a:pt x="183493" y="1145191"/>
                </a:lnTo>
                <a:lnTo>
                  <a:pt x="153566" y="1111002"/>
                </a:lnTo>
                <a:lnTo>
                  <a:pt x="125942" y="1074854"/>
                </a:lnTo>
                <a:lnTo>
                  <a:pt x="100738" y="1036864"/>
                </a:lnTo>
                <a:lnTo>
                  <a:pt x="78068" y="997145"/>
                </a:lnTo>
                <a:lnTo>
                  <a:pt x="58047" y="955813"/>
                </a:lnTo>
                <a:lnTo>
                  <a:pt x="40790" y="912984"/>
                </a:lnTo>
                <a:lnTo>
                  <a:pt x="26412" y="868772"/>
                </a:lnTo>
                <a:lnTo>
                  <a:pt x="15029" y="823292"/>
                </a:lnTo>
                <a:lnTo>
                  <a:pt x="6756" y="776660"/>
                </a:lnTo>
                <a:lnTo>
                  <a:pt x="1708" y="728991"/>
                </a:lnTo>
                <a:lnTo>
                  <a:pt x="0" y="680399"/>
                </a:lnTo>
                <a:close/>
              </a:path>
            </a:pathLst>
          </a:custGeom>
          <a:ln w="9524">
            <a:solidFill>
              <a:srgbClr val="1C1A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F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C1A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784011" y="1189203"/>
            <a:ext cx="408305" cy="819150"/>
          </a:xfrm>
          <a:custGeom>
            <a:avLst/>
            <a:gdLst/>
            <a:ahLst/>
            <a:cxnLst/>
            <a:rect l="l" t="t" r="r" b="b"/>
            <a:pathLst>
              <a:path w="408304" h="819150">
                <a:moveTo>
                  <a:pt x="407988" y="819149"/>
                </a:moveTo>
                <a:lnTo>
                  <a:pt x="356960" y="815974"/>
                </a:lnTo>
                <a:lnTo>
                  <a:pt x="307748" y="806676"/>
                </a:lnTo>
                <a:lnTo>
                  <a:pt x="260803" y="791482"/>
                </a:lnTo>
                <a:lnTo>
                  <a:pt x="216127" y="771298"/>
                </a:lnTo>
                <a:lnTo>
                  <a:pt x="174852" y="745898"/>
                </a:lnTo>
                <a:lnTo>
                  <a:pt x="136978" y="715735"/>
                </a:lnTo>
                <a:lnTo>
                  <a:pt x="102960" y="681491"/>
                </a:lnTo>
                <a:lnTo>
                  <a:pt x="73251" y="643617"/>
                </a:lnTo>
                <a:lnTo>
                  <a:pt x="47851" y="602116"/>
                </a:lnTo>
                <a:lnTo>
                  <a:pt x="27441" y="557666"/>
                </a:lnTo>
                <a:lnTo>
                  <a:pt x="12473" y="510494"/>
                </a:lnTo>
                <a:lnTo>
                  <a:pt x="3174" y="461055"/>
                </a:lnTo>
                <a:lnTo>
                  <a:pt x="0" y="409574"/>
                </a:lnTo>
                <a:lnTo>
                  <a:pt x="906" y="383721"/>
                </a:lnTo>
                <a:lnTo>
                  <a:pt x="7256" y="333148"/>
                </a:lnTo>
                <a:lnTo>
                  <a:pt x="19276" y="284842"/>
                </a:lnTo>
                <a:lnTo>
                  <a:pt x="36966" y="239032"/>
                </a:lnTo>
                <a:lnTo>
                  <a:pt x="60098" y="195942"/>
                </a:lnTo>
                <a:lnTo>
                  <a:pt x="87539" y="156255"/>
                </a:lnTo>
                <a:lnTo>
                  <a:pt x="119516" y="119969"/>
                </a:lnTo>
                <a:lnTo>
                  <a:pt x="155574" y="87992"/>
                </a:lnTo>
                <a:lnTo>
                  <a:pt x="195035" y="60324"/>
                </a:lnTo>
                <a:lnTo>
                  <a:pt x="238124" y="37192"/>
                </a:lnTo>
                <a:lnTo>
                  <a:pt x="283708" y="19276"/>
                </a:lnTo>
                <a:lnTo>
                  <a:pt x="332014" y="7257"/>
                </a:lnTo>
                <a:lnTo>
                  <a:pt x="382360" y="1133"/>
                </a:lnTo>
                <a:lnTo>
                  <a:pt x="407988" y="0"/>
                </a:lnTo>
                <a:lnTo>
                  <a:pt x="407988" y="81914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3854" y="1257300"/>
            <a:ext cx="0" cy="5600700"/>
          </a:xfrm>
          <a:custGeom>
            <a:avLst/>
            <a:gdLst/>
            <a:ahLst/>
            <a:cxnLst/>
            <a:rect l="l" t="t" r="r" b="b"/>
            <a:pathLst>
              <a:path h="5600700">
                <a:moveTo>
                  <a:pt x="0" y="0"/>
                </a:moveTo>
                <a:lnTo>
                  <a:pt x="0" y="5600699"/>
                </a:lnTo>
              </a:path>
            </a:pathLst>
          </a:custGeom>
          <a:ln w="25399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98400" y="443791"/>
            <a:ext cx="4991734" cy="4686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FF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20400" y="1320165"/>
            <a:ext cx="8650605" cy="245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F1C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6725" y="2614724"/>
            <a:ext cx="567245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000" b="0" spc="-75" dirty="0">
                <a:solidFill>
                  <a:srgbClr val="FFFFFF"/>
                </a:solidFill>
                <a:latin typeface="Arial Black"/>
                <a:cs typeface="Arial Black"/>
              </a:rPr>
              <a:t>Consumer</a:t>
            </a:r>
            <a:r>
              <a:rPr sz="5000" b="0" spc="-5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5000" b="0" spc="-170" dirty="0">
                <a:solidFill>
                  <a:srgbClr val="FFFFFF"/>
                </a:solidFill>
                <a:latin typeface="Arial Black"/>
                <a:cs typeface="Arial Black"/>
              </a:rPr>
              <a:t>Goods </a:t>
            </a:r>
            <a:r>
              <a:rPr sz="5000" b="0" dirty="0">
                <a:solidFill>
                  <a:srgbClr val="FFFFFF"/>
                </a:solidFill>
                <a:latin typeface="Arial Black"/>
                <a:cs typeface="Arial Black"/>
              </a:rPr>
              <a:t>Ad_Hoc</a:t>
            </a:r>
            <a:r>
              <a:rPr sz="5000" b="0" spc="-4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5000" b="0" spc="-35" dirty="0">
                <a:solidFill>
                  <a:srgbClr val="FFFFFF"/>
                </a:solidFill>
                <a:latin typeface="Arial Black"/>
                <a:cs typeface="Arial Black"/>
              </a:rPr>
              <a:t>Insights</a:t>
            </a:r>
            <a:endParaRPr sz="5000" dirty="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7399" y="5221151"/>
            <a:ext cx="11522710" cy="1464310"/>
            <a:chOff x="427399" y="5221151"/>
            <a:chExt cx="11522710" cy="1464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399" y="5512538"/>
              <a:ext cx="1006673" cy="9850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5614" y="5221151"/>
              <a:ext cx="1464249" cy="1464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3849" y="1257300"/>
            <a:ext cx="10937240" cy="2743200"/>
            <a:chOff x="683849" y="1257300"/>
            <a:chExt cx="10937240" cy="2743200"/>
          </a:xfrm>
        </p:grpSpPr>
        <p:sp>
          <p:nvSpPr>
            <p:cNvPr id="3" name="object 3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10479590" y="2743199"/>
                  </a:move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0" y="457209"/>
                  </a:move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close/>
                </a:path>
              </a:pathLst>
            </a:custGeom>
            <a:ln w="9524">
              <a:solidFill>
                <a:srgbClr val="1C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32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00"/>
              </a:spcBef>
            </a:pPr>
            <a:r>
              <a:rPr dirty="0"/>
              <a:t>Conversion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visual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3849" y="4160973"/>
            <a:ext cx="10937240" cy="2551339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84785" algn="ctr">
              <a:lnSpc>
                <a:spcPct val="100000"/>
              </a:lnSpc>
              <a:spcBef>
                <a:spcPts val="1655"/>
              </a:spcBef>
            </a:pPr>
            <a:r>
              <a:rPr sz="2200" b="1" spc="-10" dirty="0">
                <a:solidFill>
                  <a:srgbClr val="FF9900"/>
                </a:solidFill>
                <a:latin typeface="Times New Roman"/>
                <a:cs typeface="Times New Roman"/>
              </a:rPr>
              <a:t>Insights</a:t>
            </a:r>
            <a:endParaRPr sz="2200" dirty="0">
              <a:latin typeface="Times New Roman"/>
              <a:cs typeface="Times New Roman"/>
            </a:endParaRP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The Accessories segment experienced the highest growth in unique products, with an increase of 34 products from 2020 to 2021.</a:t>
            </a: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While Networking and Storage exhibited smaller growth, their consistent upward trend suggests opportunities to explore further innovation and expansion in these areas.</a:t>
            </a:r>
            <a:endParaRPr sz="2100" dirty="0">
              <a:solidFill>
                <a:srgbClr val="FDFDFD"/>
              </a:solidFill>
              <a:latin typeface="Lucida Sans Unicode"/>
              <a:cs typeface="Lucida Sans Unicod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1F3453-06F8-4F7E-9C21-2C299CB4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39062"/>
            <a:ext cx="4267200" cy="175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B8071A-5041-479A-B487-11F940BA8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2" y="1399048"/>
            <a:ext cx="3886198" cy="24871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91D44-4D8C-4C74-906E-F768F7076169}"/>
              </a:ext>
            </a:extLst>
          </p:cNvPr>
          <p:cNvCxnSpPr>
            <a:cxnSpLocks/>
          </p:cNvCxnSpPr>
          <p:nvPr/>
        </p:nvCxnSpPr>
        <p:spPr>
          <a:xfrm>
            <a:off x="5391150" y="2590800"/>
            <a:ext cx="13906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44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/>
              <a:t>Yearly</a:t>
            </a:r>
            <a:r>
              <a:rPr sz="2600" spc="-60" dirty="0"/>
              <a:t> </a:t>
            </a:r>
            <a:r>
              <a:rPr sz="2600" dirty="0"/>
              <a:t>report</a:t>
            </a:r>
            <a:r>
              <a:rPr sz="2600" spc="-60" dirty="0"/>
              <a:t> </a:t>
            </a:r>
            <a:r>
              <a:rPr sz="2600" dirty="0"/>
              <a:t>for</a:t>
            </a:r>
            <a:r>
              <a:rPr sz="2600" spc="-105" dirty="0"/>
              <a:t> </a:t>
            </a:r>
            <a:r>
              <a:rPr sz="2600" dirty="0">
                <a:solidFill>
                  <a:srgbClr val="29CCF9"/>
                </a:solidFill>
              </a:rPr>
              <a:t>‘croma’</a:t>
            </a:r>
            <a:r>
              <a:rPr sz="2600" spc="-55" dirty="0">
                <a:solidFill>
                  <a:srgbClr val="29CCF9"/>
                </a:solidFill>
              </a:rPr>
              <a:t> </a:t>
            </a:r>
            <a:r>
              <a:rPr sz="2600" spc="-10" dirty="0"/>
              <a:t>customer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1420400" y="1320165"/>
            <a:ext cx="8540750" cy="2198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Question</a:t>
            </a:r>
            <a:r>
              <a:rPr lang="en-US" sz="2000" spc="-10" dirty="0">
                <a:solidFill>
                  <a:srgbClr val="FFF1CC"/>
                </a:solidFill>
                <a:latin typeface="Arial Black"/>
                <a:cs typeface="Arial Black"/>
              </a:rPr>
              <a:t> 5</a:t>
            </a:r>
            <a:endParaRPr sz="2000" dirty="0">
              <a:latin typeface="Arial Black"/>
              <a:cs typeface="Arial Black"/>
            </a:endParaRPr>
          </a:p>
          <a:p>
            <a:pPr marL="400050" marR="237490">
              <a:lnSpc>
                <a:spcPct val="100000"/>
              </a:lnSpc>
              <a:spcBef>
                <a:spcPts val="2815"/>
              </a:spcBef>
            </a:pPr>
            <a:r>
              <a:rPr lang="en-US" sz="1800" dirty="0">
                <a:solidFill>
                  <a:srgbClr val="FDFDFD"/>
                </a:solidFill>
                <a:latin typeface="Arial MT"/>
                <a:cs typeface="Arial MT"/>
              </a:rPr>
              <a:t>Get the produc</a:t>
            </a:r>
            <a:r>
              <a:rPr lang="en-US" dirty="0">
                <a:solidFill>
                  <a:srgbClr val="FDFDFD"/>
                </a:solidFill>
                <a:latin typeface="Arial MT"/>
                <a:cs typeface="Arial MT"/>
              </a:rPr>
              <a:t>ts that have highest and lowest manufacturing costs. The final output should contain these fields, “product_code”,”product”, “manufacturing_cost.”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Output</a:t>
            </a:r>
            <a:endParaRPr sz="2000" dirty="0">
              <a:latin typeface="Arial Black"/>
              <a:cs typeface="Arial Black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F10B15-CDE1-41F6-9D74-CF29DB171A69}"/>
              </a:ext>
            </a:extLst>
          </p:cNvPr>
          <p:cNvGrpSpPr/>
          <p:nvPr/>
        </p:nvGrpSpPr>
        <p:grpSpPr>
          <a:xfrm>
            <a:off x="2971800" y="3733801"/>
            <a:ext cx="6059567" cy="1752600"/>
            <a:chOff x="2971800" y="3733801"/>
            <a:chExt cx="6059567" cy="1752600"/>
          </a:xfrm>
        </p:grpSpPr>
        <p:grpSp>
          <p:nvGrpSpPr>
            <p:cNvPr id="3" name="object 3"/>
            <p:cNvGrpSpPr/>
            <p:nvPr/>
          </p:nvGrpSpPr>
          <p:grpSpPr>
            <a:xfrm>
              <a:off x="2971800" y="3733801"/>
              <a:ext cx="6059567" cy="1752600"/>
              <a:chOff x="4089000" y="4149849"/>
              <a:chExt cx="4014470" cy="21526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3655292" y="2152199"/>
                    </a:move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0" y="358706"/>
                    </a:move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close/>
                  </a:path>
                </a:pathLst>
              </a:custGeom>
              <a:ln w="9524">
                <a:solidFill>
                  <a:srgbClr val="1C1A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7831B-8CE4-4061-A3B4-5A1CD8612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4111" y="4097654"/>
              <a:ext cx="5014943" cy="107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7877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3849" y="1257300"/>
            <a:ext cx="10937240" cy="2743200"/>
            <a:chOff x="683849" y="1257300"/>
            <a:chExt cx="10937240" cy="2743200"/>
          </a:xfrm>
        </p:grpSpPr>
        <p:sp>
          <p:nvSpPr>
            <p:cNvPr id="3" name="object 3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10479590" y="2743199"/>
                  </a:move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0" y="457209"/>
                  </a:move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close/>
                </a:path>
              </a:pathLst>
            </a:custGeom>
            <a:ln w="9524">
              <a:solidFill>
                <a:srgbClr val="1C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32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00"/>
              </a:spcBef>
            </a:pPr>
            <a:r>
              <a:rPr dirty="0"/>
              <a:t>Conversion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visual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3849" y="4160973"/>
            <a:ext cx="10937240" cy="2551339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84785" algn="ctr">
              <a:lnSpc>
                <a:spcPct val="100000"/>
              </a:lnSpc>
              <a:spcBef>
                <a:spcPts val="1655"/>
              </a:spcBef>
            </a:pPr>
            <a:r>
              <a:rPr sz="2200" b="1" spc="-10" dirty="0">
                <a:solidFill>
                  <a:srgbClr val="FF9900"/>
                </a:solidFill>
                <a:latin typeface="Times New Roman"/>
                <a:cs typeface="Times New Roman"/>
              </a:rPr>
              <a:t>Insights</a:t>
            </a:r>
            <a:endParaRPr sz="2200" dirty="0">
              <a:latin typeface="Times New Roman"/>
              <a:cs typeface="Times New Roman"/>
            </a:endParaRP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spc="-10" dirty="0">
                <a:solidFill>
                  <a:srgbClr val="FDFDFD"/>
                </a:solidFill>
                <a:latin typeface="Lucida Sans Unicode"/>
                <a:cs typeface="Lucida Sans Unicode"/>
              </a:rPr>
              <a:t>The product "AQ HOME </a:t>
            </a:r>
            <a:r>
              <a:rPr lang="en-US" sz="2100" spc="-10" dirty="0" err="1">
                <a:solidFill>
                  <a:srgbClr val="FDFDFD"/>
                </a:solidFill>
                <a:latin typeface="Lucida Sans Unicode"/>
                <a:cs typeface="Lucida Sans Unicode"/>
              </a:rPr>
              <a:t>Allin</a:t>
            </a:r>
            <a:r>
              <a:rPr lang="en-US" sz="2100" spc="-10" dirty="0">
                <a:solidFill>
                  <a:srgbClr val="FDFDFD"/>
                </a:solidFill>
                <a:latin typeface="Lucida Sans Unicode"/>
                <a:cs typeface="Lucida Sans Unicode"/>
              </a:rPr>
              <a:t> 1 Gen 2" (product code A6120110206) has the highest manufacturing cost of 240.5364 </a:t>
            </a: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spc="-10" dirty="0">
                <a:solidFill>
                  <a:srgbClr val="FDFDFD"/>
                </a:solidFill>
                <a:latin typeface="Lucida Sans Unicode"/>
                <a:cs typeface="Lucida Sans Unicode"/>
              </a:rPr>
              <a:t>This could indicate that the product involves higher production complexity, premium materials, or specialized components, making it a potential focus for margin optimization or cost analysis.</a:t>
            </a:r>
            <a:endParaRPr sz="2100" spc="-10" dirty="0">
              <a:solidFill>
                <a:srgbClr val="FDFDFD"/>
              </a:solidFill>
              <a:latin typeface="Lucida Sans Unicode"/>
              <a:cs typeface="Lucida Sans Unicod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60F2E1-F084-41EE-A9CE-F9AED831B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7" y="1905000"/>
            <a:ext cx="3525614" cy="13366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AF9E2-4333-4734-9D4A-2660BDE94ADF}"/>
              </a:ext>
            </a:extLst>
          </p:cNvPr>
          <p:cNvCxnSpPr>
            <a:cxnSpLocks/>
          </p:cNvCxnSpPr>
          <p:nvPr/>
        </p:nvCxnSpPr>
        <p:spPr>
          <a:xfrm>
            <a:off x="4666293" y="2573337"/>
            <a:ext cx="21241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3A37A9A-7B95-4A9F-BAA3-EF3380C9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635" y="1447801"/>
            <a:ext cx="2903565" cy="23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82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/>
              <a:t>Yearly</a:t>
            </a:r>
            <a:r>
              <a:rPr sz="2600" spc="-60" dirty="0"/>
              <a:t> </a:t>
            </a:r>
            <a:r>
              <a:rPr sz="2600" dirty="0"/>
              <a:t>report</a:t>
            </a:r>
            <a:r>
              <a:rPr sz="2600" spc="-60" dirty="0"/>
              <a:t> </a:t>
            </a:r>
            <a:r>
              <a:rPr sz="2600" dirty="0"/>
              <a:t>for</a:t>
            </a:r>
            <a:r>
              <a:rPr sz="2600" spc="-105" dirty="0"/>
              <a:t> </a:t>
            </a:r>
            <a:r>
              <a:rPr sz="2600" dirty="0">
                <a:solidFill>
                  <a:srgbClr val="29CCF9"/>
                </a:solidFill>
              </a:rPr>
              <a:t>‘croma’</a:t>
            </a:r>
            <a:r>
              <a:rPr sz="2600" spc="-55" dirty="0">
                <a:solidFill>
                  <a:srgbClr val="29CCF9"/>
                </a:solidFill>
              </a:rPr>
              <a:t> </a:t>
            </a:r>
            <a:r>
              <a:rPr sz="2600" spc="-10" dirty="0"/>
              <a:t>customer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1420400" y="1320165"/>
            <a:ext cx="854075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Question</a:t>
            </a:r>
            <a:r>
              <a:rPr lang="en-US" sz="2000" spc="-10" dirty="0">
                <a:solidFill>
                  <a:srgbClr val="FFF1CC"/>
                </a:solidFill>
                <a:latin typeface="Arial Black"/>
                <a:cs typeface="Arial Black"/>
              </a:rPr>
              <a:t> 6</a:t>
            </a:r>
            <a:endParaRPr sz="2000" dirty="0">
              <a:latin typeface="Arial Black"/>
              <a:cs typeface="Arial Black"/>
            </a:endParaRPr>
          </a:p>
          <a:p>
            <a:pPr marL="400050" marR="237490">
              <a:lnSpc>
                <a:spcPct val="100000"/>
              </a:lnSpc>
              <a:spcBef>
                <a:spcPts val="2815"/>
              </a:spcBef>
            </a:pPr>
            <a:r>
              <a:rPr lang="en-US" sz="1800" dirty="0">
                <a:solidFill>
                  <a:srgbClr val="FDFDFD"/>
                </a:solidFill>
                <a:latin typeface="Arial MT"/>
                <a:cs typeface="Arial MT"/>
              </a:rPr>
              <a:t>G</a:t>
            </a:r>
            <a:r>
              <a:rPr lang="en-US" dirty="0">
                <a:solidFill>
                  <a:srgbClr val="FDFDFD"/>
                </a:solidFill>
                <a:latin typeface="Arial MT"/>
                <a:cs typeface="Arial MT"/>
              </a:rPr>
              <a:t>enerate a report which contains the top 5 customers who received an average high pre_invoice_discount_pct for the fiscal year 2021 and in the Indian market. The final output contains these fields, “customer_code”, “customer”, “average_discount_percentage”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Output</a:t>
            </a:r>
            <a:endParaRPr sz="2000" dirty="0">
              <a:latin typeface="Arial Black"/>
              <a:cs typeface="Arial Black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C03D53-801A-4E69-93F4-5991E702EC82}"/>
              </a:ext>
            </a:extLst>
          </p:cNvPr>
          <p:cNvGrpSpPr/>
          <p:nvPr/>
        </p:nvGrpSpPr>
        <p:grpSpPr>
          <a:xfrm>
            <a:off x="3084433" y="4202964"/>
            <a:ext cx="3849767" cy="2045436"/>
            <a:chOff x="3084433" y="4202964"/>
            <a:chExt cx="3849767" cy="2045436"/>
          </a:xfrm>
        </p:grpSpPr>
        <p:grpSp>
          <p:nvGrpSpPr>
            <p:cNvPr id="3" name="object 3"/>
            <p:cNvGrpSpPr/>
            <p:nvPr/>
          </p:nvGrpSpPr>
          <p:grpSpPr>
            <a:xfrm>
              <a:off x="3084433" y="4202964"/>
              <a:ext cx="3849767" cy="2045436"/>
              <a:chOff x="4089000" y="4149849"/>
              <a:chExt cx="4014470" cy="21526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3655292" y="2152199"/>
                    </a:move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0" y="358706"/>
                    </a:move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close/>
                  </a:path>
                </a:pathLst>
              </a:custGeom>
              <a:ln w="9524">
                <a:solidFill>
                  <a:srgbClr val="1C1A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1798C3-95CD-4225-B31C-A3E927BE8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2800" y="4463682"/>
              <a:ext cx="34290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63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3849" y="1257300"/>
            <a:ext cx="10937240" cy="2743200"/>
            <a:chOff x="683849" y="1257300"/>
            <a:chExt cx="10937240" cy="2743200"/>
          </a:xfrm>
        </p:grpSpPr>
        <p:sp>
          <p:nvSpPr>
            <p:cNvPr id="3" name="object 3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10479590" y="2743199"/>
                  </a:move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0" y="457209"/>
                  </a:move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close/>
                </a:path>
              </a:pathLst>
            </a:custGeom>
            <a:ln w="9524">
              <a:solidFill>
                <a:srgbClr val="1C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32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00"/>
              </a:spcBef>
            </a:pPr>
            <a:r>
              <a:rPr dirty="0"/>
              <a:t>Conversion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visual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001" y="4160973"/>
            <a:ext cx="10859088" cy="2551339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84785" algn="ctr">
              <a:lnSpc>
                <a:spcPct val="100000"/>
              </a:lnSpc>
              <a:spcBef>
                <a:spcPts val="1655"/>
              </a:spcBef>
            </a:pPr>
            <a:r>
              <a:rPr sz="2200" b="1" spc="-10" dirty="0">
                <a:solidFill>
                  <a:srgbClr val="FF9900"/>
                </a:solidFill>
                <a:latin typeface="Times New Roman"/>
                <a:cs typeface="Times New Roman"/>
              </a:rPr>
              <a:t>Insights</a:t>
            </a:r>
            <a:endParaRPr sz="2200" dirty="0">
              <a:latin typeface="Times New Roman"/>
              <a:cs typeface="Times New Roman"/>
            </a:endParaRP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The top five customers, including Flipkart (0.3083), </a:t>
            </a:r>
            <a:r>
              <a:rPr lang="en-US" sz="2100" dirty="0" err="1">
                <a:solidFill>
                  <a:srgbClr val="FDFDFD"/>
                </a:solidFill>
                <a:latin typeface="Lucida Sans Unicode"/>
                <a:cs typeface="Lucida Sans Unicode"/>
              </a:rPr>
              <a:t>Viveks</a:t>
            </a: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 (0.3038), and Ezone (0.3028), have received the highest average pre-invoice discounts in the Indian market for fiscal year 2021. </a:t>
            </a: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This suggests that these customers may be involved in high-volume transactions or strategic partnerships that warrant significant discounts.</a:t>
            </a:r>
            <a:endParaRPr sz="2100" dirty="0">
              <a:solidFill>
                <a:srgbClr val="FDFDFD"/>
              </a:solidFill>
              <a:latin typeface="Lucida Sans Unicode"/>
              <a:cs typeface="Lucida Sans Unicod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BC506C-F94D-49D3-AB95-A2901E4A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07" y="1794736"/>
            <a:ext cx="3284186" cy="1764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F2A96-BA9E-4FA1-9C04-9C859B540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590" y="1611113"/>
            <a:ext cx="4043009" cy="212268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7D24CC-7E33-489B-BA7A-605078A8FC20}"/>
              </a:ext>
            </a:extLst>
          </p:cNvPr>
          <p:cNvCxnSpPr/>
          <p:nvPr/>
        </p:nvCxnSpPr>
        <p:spPr>
          <a:xfrm>
            <a:off x="5029200" y="25146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666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/>
              <a:t>Yearly</a:t>
            </a:r>
            <a:r>
              <a:rPr sz="2600" spc="-60" dirty="0"/>
              <a:t> </a:t>
            </a:r>
            <a:r>
              <a:rPr sz="2600" dirty="0"/>
              <a:t>report</a:t>
            </a:r>
            <a:r>
              <a:rPr sz="2600" spc="-60" dirty="0"/>
              <a:t> </a:t>
            </a:r>
            <a:r>
              <a:rPr sz="2600" dirty="0"/>
              <a:t>for</a:t>
            </a:r>
            <a:r>
              <a:rPr sz="2600" spc="-105" dirty="0"/>
              <a:t> </a:t>
            </a:r>
            <a:r>
              <a:rPr sz="2600" dirty="0">
                <a:solidFill>
                  <a:srgbClr val="29CCF9"/>
                </a:solidFill>
              </a:rPr>
              <a:t>‘croma’</a:t>
            </a:r>
            <a:r>
              <a:rPr sz="2600" spc="-55" dirty="0">
                <a:solidFill>
                  <a:srgbClr val="29CCF9"/>
                </a:solidFill>
              </a:rPr>
              <a:t> </a:t>
            </a:r>
            <a:r>
              <a:rPr sz="2600" spc="-10" dirty="0"/>
              <a:t>customer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1420400" y="1320165"/>
            <a:ext cx="854075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Question</a:t>
            </a:r>
            <a:r>
              <a:rPr lang="en-US" sz="2000" spc="-10" dirty="0">
                <a:solidFill>
                  <a:srgbClr val="FFF1CC"/>
                </a:solidFill>
                <a:latin typeface="Arial Black"/>
                <a:cs typeface="Arial Black"/>
              </a:rPr>
              <a:t> 7</a:t>
            </a:r>
            <a:endParaRPr sz="2000" dirty="0">
              <a:latin typeface="Arial Black"/>
              <a:cs typeface="Arial Black"/>
            </a:endParaRPr>
          </a:p>
          <a:p>
            <a:pPr marL="400050" marR="237490">
              <a:lnSpc>
                <a:spcPct val="100000"/>
              </a:lnSpc>
              <a:spcBef>
                <a:spcPts val="2815"/>
              </a:spcBef>
            </a:pPr>
            <a:r>
              <a:rPr lang="en-US" sz="1800" dirty="0">
                <a:solidFill>
                  <a:srgbClr val="FDFDFD"/>
                </a:solidFill>
                <a:latin typeface="Arial MT"/>
                <a:cs typeface="Arial MT"/>
              </a:rPr>
              <a:t>G</a:t>
            </a:r>
            <a:r>
              <a:rPr lang="en-US" dirty="0">
                <a:solidFill>
                  <a:srgbClr val="FDFDFD"/>
                </a:solidFill>
                <a:latin typeface="Arial MT"/>
                <a:cs typeface="Arial MT"/>
              </a:rPr>
              <a:t>et the complete report of the Gross Sales Amount for the customer “AtliQ Exclusive” for each month. This analysis helps to get an idea of low and high-performing months and take strategic decisions. The final report contains these columns: “Month”, “Year”, “Gross Sales Amount”.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Output</a:t>
            </a:r>
            <a:endParaRPr sz="2000" dirty="0">
              <a:latin typeface="Arial Black"/>
              <a:cs typeface="Arial Black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E8805-2CC0-4975-A57D-4C0F00ABBCC2}"/>
              </a:ext>
            </a:extLst>
          </p:cNvPr>
          <p:cNvGrpSpPr/>
          <p:nvPr/>
        </p:nvGrpSpPr>
        <p:grpSpPr>
          <a:xfrm>
            <a:off x="3084433" y="3773363"/>
            <a:ext cx="3849767" cy="2475037"/>
            <a:chOff x="3084433" y="3773363"/>
            <a:chExt cx="3849767" cy="2475037"/>
          </a:xfrm>
        </p:grpSpPr>
        <p:grpSp>
          <p:nvGrpSpPr>
            <p:cNvPr id="3" name="object 3"/>
            <p:cNvGrpSpPr/>
            <p:nvPr/>
          </p:nvGrpSpPr>
          <p:grpSpPr>
            <a:xfrm>
              <a:off x="3084433" y="3773363"/>
              <a:ext cx="3849767" cy="2475037"/>
              <a:chOff x="4089000" y="4149849"/>
              <a:chExt cx="4014470" cy="21526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3655292" y="2152199"/>
                    </a:move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0" y="358706"/>
                    </a:move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close/>
                  </a:path>
                </a:pathLst>
              </a:custGeom>
              <a:ln w="9524">
                <a:solidFill>
                  <a:srgbClr val="1C1A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680FF3-F58E-469C-B7F2-26C21511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1016" y="4012473"/>
              <a:ext cx="3276600" cy="2075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969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3849" y="1257300"/>
            <a:ext cx="10937240" cy="2743200"/>
            <a:chOff x="683849" y="1257300"/>
            <a:chExt cx="10937240" cy="2743200"/>
          </a:xfrm>
        </p:grpSpPr>
        <p:sp>
          <p:nvSpPr>
            <p:cNvPr id="3" name="object 3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10479590" y="2743199"/>
                  </a:move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0" y="457209"/>
                  </a:move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close/>
                </a:path>
              </a:pathLst>
            </a:custGeom>
            <a:ln w="9524">
              <a:solidFill>
                <a:srgbClr val="1C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32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00"/>
              </a:spcBef>
            </a:pPr>
            <a:r>
              <a:rPr dirty="0"/>
              <a:t>Conversion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visual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3849" y="4160973"/>
            <a:ext cx="10937240" cy="2551339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84785" algn="ctr">
              <a:lnSpc>
                <a:spcPct val="100000"/>
              </a:lnSpc>
              <a:spcBef>
                <a:spcPts val="1655"/>
              </a:spcBef>
            </a:pPr>
            <a:r>
              <a:rPr sz="2200" b="1" spc="-10" dirty="0">
                <a:solidFill>
                  <a:srgbClr val="FF9900"/>
                </a:solidFill>
                <a:latin typeface="Times New Roman"/>
                <a:cs typeface="Times New Roman"/>
              </a:rPr>
              <a:t>Insights</a:t>
            </a:r>
            <a:endParaRPr sz="2200" dirty="0">
              <a:latin typeface="Times New Roman"/>
              <a:cs typeface="Times New Roman"/>
            </a:endParaRP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By identifying underperforming months, the company can explore potential causes such as lack of promotions, reduced customer engagement, or inventory challenges.</a:t>
            </a: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These insights allow for proactive measures, like launching time-specific discounts or improving product availability, to enhance sales performance.</a:t>
            </a:r>
            <a:endParaRPr sz="2100" dirty="0">
              <a:solidFill>
                <a:srgbClr val="FDFDFD"/>
              </a:solidFill>
              <a:latin typeface="Lucida Sans Unicode"/>
              <a:cs typeface="Lucida Sans Unicod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020AD5-4964-4C51-875A-42917F09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68" y="1590997"/>
            <a:ext cx="3276600" cy="20758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B204F3-C6DE-4484-B71D-3AC0961D68CD}"/>
              </a:ext>
            </a:extLst>
          </p:cNvPr>
          <p:cNvCxnSpPr>
            <a:cxnSpLocks/>
          </p:cNvCxnSpPr>
          <p:nvPr/>
        </p:nvCxnSpPr>
        <p:spPr>
          <a:xfrm>
            <a:off x="4648200" y="2628899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D4F607E-46F5-421D-84DF-1C1AEC37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934" y="1619572"/>
            <a:ext cx="5486400" cy="18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8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/>
              <a:t>Yearly</a:t>
            </a:r>
            <a:r>
              <a:rPr sz="2600" spc="-60" dirty="0"/>
              <a:t> </a:t>
            </a:r>
            <a:r>
              <a:rPr sz="2600" dirty="0"/>
              <a:t>report</a:t>
            </a:r>
            <a:r>
              <a:rPr sz="2600" spc="-60" dirty="0"/>
              <a:t> </a:t>
            </a:r>
            <a:r>
              <a:rPr sz="2600" dirty="0"/>
              <a:t>for</a:t>
            </a:r>
            <a:r>
              <a:rPr sz="2600" spc="-105" dirty="0"/>
              <a:t> </a:t>
            </a:r>
            <a:r>
              <a:rPr sz="2600" dirty="0">
                <a:solidFill>
                  <a:srgbClr val="29CCF9"/>
                </a:solidFill>
              </a:rPr>
              <a:t>‘croma’</a:t>
            </a:r>
            <a:r>
              <a:rPr sz="2600" spc="-55" dirty="0">
                <a:solidFill>
                  <a:srgbClr val="29CCF9"/>
                </a:solidFill>
              </a:rPr>
              <a:t> </a:t>
            </a:r>
            <a:r>
              <a:rPr sz="2600" spc="-10" dirty="0"/>
              <a:t>customer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1420400" y="1320165"/>
            <a:ext cx="8540750" cy="2198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Question</a:t>
            </a:r>
            <a:r>
              <a:rPr lang="en-US" sz="2000" spc="-10" dirty="0">
                <a:solidFill>
                  <a:srgbClr val="FFF1CC"/>
                </a:solidFill>
                <a:latin typeface="Arial Black"/>
                <a:cs typeface="Arial Black"/>
              </a:rPr>
              <a:t> 8</a:t>
            </a:r>
            <a:endParaRPr sz="2000" dirty="0">
              <a:latin typeface="Arial Black"/>
              <a:cs typeface="Arial Black"/>
            </a:endParaRPr>
          </a:p>
          <a:p>
            <a:pPr marL="400050" marR="237490">
              <a:lnSpc>
                <a:spcPct val="100000"/>
              </a:lnSpc>
              <a:spcBef>
                <a:spcPts val="2815"/>
              </a:spcBef>
            </a:pPr>
            <a:r>
              <a:rPr lang="en-US" sz="1800" dirty="0">
                <a:solidFill>
                  <a:srgbClr val="FDFDFD"/>
                </a:solidFill>
                <a:latin typeface="Arial MT"/>
                <a:cs typeface="Arial MT"/>
              </a:rPr>
              <a:t>In which quarter of 2020</a:t>
            </a:r>
            <a:r>
              <a:rPr lang="en-US" dirty="0">
                <a:solidFill>
                  <a:srgbClr val="FDFDFD"/>
                </a:solidFill>
                <a:latin typeface="Arial MT"/>
                <a:cs typeface="Arial MT"/>
              </a:rPr>
              <a:t>, got the maximum total_sold_quantity? The final output contains these fields sorted by the total_sold_quantity, “Quarter”,”total_sold_quantity “</a:t>
            </a:r>
            <a:endParaRPr lang="en-US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lang="en-US"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Output</a:t>
            </a:r>
            <a:endParaRPr sz="2000" dirty="0">
              <a:latin typeface="Arial Black"/>
              <a:cs typeface="Arial Black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16AF93-BF1E-4D5E-AA06-8C6A0267659B}"/>
              </a:ext>
            </a:extLst>
          </p:cNvPr>
          <p:cNvGrpSpPr/>
          <p:nvPr/>
        </p:nvGrpSpPr>
        <p:grpSpPr>
          <a:xfrm>
            <a:off x="3084433" y="3886200"/>
            <a:ext cx="3849767" cy="2362200"/>
            <a:chOff x="3084433" y="3886200"/>
            <a:chExt cx="3849767" cy="2362200"/>
          </a:xfrm>
        </p:grpSpPr>
        <p:grpSp>
          <p:nvGrpSpPr>
            <p:cNvPr id="3" name="object 3"/>
            <p:cNvGrpSpPr/>
            <p:nvPr/>
          </p:nvGrpSpPr>
          <p:grpSpPr>
            <a:xfrm>
              <a:off x="3084433" y="3886200"/>
              <a:ext cx="3849767" cy="2362200"/>
              <a:chOff x="4089000" y="4149849"/>
              <a:chExt cx="4014470" cy="21526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3655292" y="2152199"/>
                    </a:move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0" y="358706"/>
                    </a:move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close/>
                  </a:path>
                </a:pathLst>
              </a:custGeom>
              <a:ln w="9524">
                <a:solidFill>
                  <a:srgbClr val="1C1A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CB57BB-7440-4967-9B1C-CAF69B4A6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2800" y="4191000"/>
              <a:ext cx="3499151" cy="1806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58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3849" y="1257300"/>
            <a:ext cx="10937240" cy="2743200"/>
            <a:chOff x="683849" y="1257300"/>
            <a:chExt cx="10937240" cy="2743200"/>
          </a:xfrm>
        </p:grpSpPr>
        <p:sp>
          <p:nvSpPr>
            <p:cNvPr id="3" name="object 3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10479590" y="2743199"/>
                  </a:move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0" y="457209"/>
                  </a:move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close/>
                </a:path>
              </a:pathLst>
            </a:custGeom>
            <a:ln w="9524">
              <a:solidFill>
                <a:srgbClr val="1C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32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00"/>
              </a:spcBef>
            </a:pPr>
            <a:r>
              <a:rPr dirty="0"/>
              <a:t>Conversion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visual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3849" y="4160973"/>
            <a:ext cx="10937240" cy="2228174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84785" algn="ctr">
              <a:lnSpc>
                <a:spcPct val="100000"/>
              </a:lnSpc>
              <a:spcBef>
                <a:spcPts val="1655"/>
              </a:spcBef>
            </a:pPr>
            <a:r>
              <a:rPr sz="2200" b="1" spc="-10" dirty="0">
                <a:solidFill>
                  <a:srgbClr val="FF9900"/>
                </a:solidFill>
                <a:latin typeface="Times New Roman"/>
                <a:cs typeface="Times New Roman"/>
              </a:rPr>
              <a:t>Insights</a:t>
            </a:r>
            <a:endParaRPr sz="2200" dirty="0">
              <a:latin typeface="Times New Roman"/>
              <a:cs typeface="Times New Roman"/>
            </a:endParaRP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The first quarter of 2020 recorded the highest total quantity sold at 7,005,619 units, indicating a strong demand during this period. </a:t>
            </a: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This could be attributed to specific seasonal trends, promotional campaigns, or new product launches.</a:t>
            </a:r>
            <a:endParaRPr sz="2100" dirty="0">
              <a:solidFill>
                <a:srgbClr val="FDFDFD"/>
              </a:solidFill>
              <a:latin typeface="Lucida Sans Unicode"/>
              <a:cs typeface="Lucida Sans Unicod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5D3458-3D50-4458-841E-CF8161242093}"/>
              </a:ext>
            </a:extLst>
          </p:cNvPr>
          <p:cNvGrpSpPr/>
          <p:nvPr/>
        </p:nvGrpSpPr>
        <p:grpSpPr>
          <a:xfrm>
            <a:off x="914400" y="1630491"/>
            <a:ext cx="3278551" cy="1974850"/>
            <a:chOff x="3084433" y="3886200"/>
            <a:chExt cx="3849767" cy="2362200"/>
          </a:xfrm>
        </p:grpSpPr>
        <p:grpSp>
          <p:nvGrpSpPr>
            <p:cNvPr id="12" name="object 3">
              <a:extLst>
                <a:ext uri="{FF2B5EF4-FFF2-40B4-BE49-F238E27FC236}">
                  <a16:creationId xmlns:a16="http://schemas.microsoft.com/office/drawing/2014/main" id="{0B87FF53-37C1-488B-8C09-1D30F626BA88}"/>
                </a:ext>
              </a:extLst>
            </p:cNvPr>
            <p:cNvGrpSpPr/>
            <p:nvPr/>
          </p:nvGrpSpPr>
          <p:grpSpPr>
            <a:xfrm>
              <a:off x="3084433" y="3886200"/>
              <a:ext cx="3849767" cy="2362200"/>
              <a:chOff x="4089000" y="4149849"/>
              <a:chExt cx="4014470" cy="2152650"/>
            </a:xfrm>
          </p:grpSpPr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01F88479-4D6A-4D7F-97A7-6D6734EB3834}"/>
                  </a:ext>
                </a:extLst>
              </p:cNvPr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3655292" y="2152199"/>
                    </a:move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EFB50B98-DACD-42D5-8B9D-28BDFC405353}"/>
                  </a:ext>
                </a:extLst>
              </p:cNvPr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0" y="358706"/>
                    </a:move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close/>
                  </a:path>
                </a:pathLst>
              </a:custGeom>
              <a:ln w="9524">
                <a:solidFill>
                  <a:srgbClr val="1C1A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85AC91-5043-4807-8183-E4E6A29A5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2800" y="4191000"/>
              <a:ext cx="3499151" cy="1806014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35F934-29B3-4BD0-8300-E32487135354}"/>
              </a:ext>
            </a:extLst>
          </p:cNvPr>
          <p:cNvCxnSpPr>
            <a:cxnSpLocks/>
          </p:cNvCxnSpPr>
          <p:nvPr/>
        </p:nvCxnSpPr>
        <p:spPr>
          <a:xfrm>
            <a:off x="4728000" y="2640243"/>
            <a:ext cx="136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074F521-594D-42A6-91CE-209F81E7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447803"/>
            <a:ext cx="3278550" cy="228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7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/>
              <a:t>Yearly</a:t>
            </a:r>
            <a:r>
              <a:rPr sz="2600" spc="-60" dirty="0"/>
              <a:t> </a:t>
            </a:r>
            <a:r>
              <a:rPr sz="2600" dirty="0"/>
              <a:t>report</a:t>
            </a:r>
            <a:r>
              <a:rPr sz="2600" spc="-60" dirty="0"/>
              <a:t> </a:t>
            </a:r>
            <a:r>
              <a:rPr sz="2600" dirty="0"/>
              <a:t>for</a:t>
            </a:r>
            <a:r>
              <a:rPr sz="2600" spc="-105" dirty="0"/>
              <a:t> </a:t>
            </a:r>
            <a:r>
              <a:rPr sz="2600" dirty="0">
                <a:solidFill>
                  <a:srgbClr val="29CCF9"/>
                </a:solidFill>
              </a:rPr>
              <a:t>‘croma’</a:t>
            </a:r>
            <a:r>
              <a:rPr sz="2600" spc="-55" dirty="0">
                <a:solidFill>
                  <a:srgbClr val="29CCF9"/>
                </a:solidFill>
              </a:rPr>
              <a:t> </a:t>
            </a:r>
            <a:r>
              <a:rPr sz="2600" spc="-10" dirty="0"/>
              <a:t>customer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1420400" y="1320165"/>
            <a:ext cx="8540750" cy="2198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Question</a:t>
            </a:r>
            <a:r>
              <a:rPr lang="en-US" sz="2000" spc="-10" dirty="0">
                <a:solidFill>
                  <a:srgbClr val="FFF1CC"/>
                </a:solidFill>
                <a:latin typeface="Arial Black"/>
                <a:cs typeface="Arial Black"/>
              </a:rPr>
              <a:t> 9</a:t>
            </a:r>
            <a:endParaRPr sz="2000" dirty="0">
              <a:latin typeface="Arial Black"/>
              <a:cs typeface="Arial Black"/>
            </a:endParaRPr>
          </a:p>
          <a:p>
            <a:pPr marL="400050" marR="237490">
              <a:lnSpc>
                <a:spcPct val="100000"/>
              </a:lnSpc>
              <a:spcBef>
                <a:spcPts val="2815"/>
              </a:spcBef>
            </a:pPr>
            <a:r>
              <a:rPr lang="en-US" sz="1800" dirty="0">
                <a:solidFill>
                  <a:srgbClr val="FDFDFD"/>
                </a:solidFill>
                <a:latin typeface="Arial MT"/>
                <a:cs typeface="Arial MT"/>
              </a:rPr>
              <a:t>Which channel helped to bring </a:t>
            </a:r>
            <a:r>
              <a:rPr lang="en-US" dirty="0">
                <a:solidFill>
                  <a:srgbClr val="FDFDFD"/>
                </a:solidFill>
                <a:latin typeface="Arial MT"/>
                <a:cs typeface="Arial MT"/>
              </a:rPr>
              <a:t>more gross sales in the fiscal year 2021 and percentage of contribution? The final output contain these fields, “channel”, “gross_sales_mln”, “percentage”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Output</a:t>
            </a:r>
            <a:endParaRPr sz="2000" dirty="0">
              <a:latin typeface="Arial Black"/>
              <a:cs typeface="Arial Black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18A4DF-AC01-401C-86B9-0ADEA6473CB0}"/>
              </a:ext>
            </a:extLst>
          </p:cNvPr>
          <p:cNvGrpSpPr/>
          <p:nvPr/>
        </p:nvGrpSpPr>
        <p:grpSpPr>
          <a:xfrm>
            <a:off x="3698400" y="4191000"/>
            <a:ext cx="3849767" cy="1752600"/>
            <a:chOff x="3084433" y="4495800"/>
            <a:chExt cx="3849767" cy="1752600"/>
          </a:xfrm>
        </p:grpSpPr>
        <p:grpSp>
          <p:nvGrpSpPr>
            <p:cNvPr id="3" name="object 3"/>
            <p:cNvGrpSpPr/>
            <p:nvPr/>
          </p:nvGrpSpPr>
          <p:grpSpPr>
            <a:xfrm>
              <a:off x="3084433" y="4495800"/>
              <a:ext cx="3849767" cy="1752600"/>
              <a:chOff x="4089000" y="4149849"/>
              <a:chExt cx="4014470" cy="21526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3655292" y="2152199"/>
                    </a:move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0" y="358706"/>
                    </a:move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close/>
                  </a:path>
                </a:pathLst>
              </a:custGeom>
              <a:ln w="9524">
                <a:solidFill>
                  <a:srgbClr val="1C1A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E6F07A-6949-4BFA-9C43-31F1C3E4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8332" y="4724400"/>
              <a:ext cx="3201968" cy="12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78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654492" y="1295400"/>
            <a:ext cx="854075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Poppins-Bold"/>
              </a:rPr>
              <a:t> </a:t>
            </a:r>
            <a:r>
              <a:rPr lang="en-US" sz="1800" b="1" i="0" u="none" strike="noStrike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Poppins-Bold"/>
              </a:rPr>
              <a:t>AtliQ Hardware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(fictitious corporation) is one of the major computer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      hardware manufacturers in India, with a strong presence in other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      nations.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Nevertheless, the management did note that they </a:t>
            </a:r>
            <a:r>
              <a:rPr lang="en-US" sz="1800" b="0" i="0" u="none" strike="noStrike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Regular"/>
              </a:rPr>
              <a:t>do not have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Regular"/>
              </a:rPr>
              <a:t>     sufficient insights</a:t>
            </a:r>
            <a:r>
              <a:rPr lang="en-US" sz="1800" b="0" i="0" u="none" strike="noStrike" baseline="0" dirty="0">
                <a:solidFill>
                  <a:srgbClr val="978BB7"/>
                </a:solidFill>
                <a:latin typeface="Poppins-Regular"/>
              </a:rPr>
              <a:t>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to make prompt, wise, and data-informed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     judgments.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Plan 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oppins-Regular"/>
              </a:rPr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Regular"/>
              </a:rPr>
              <a:t>expand</a:t>
            </a:r>
            <a:r>
              <a:rPr lang="en-US" sz="1800" b="0" i="0" u="none" strike="noStrike" baseline="0" dirty="0">
                <a:solidFill>
                  <a:srgbClr val="978BB7"/>
                </a:solidFill>
                <a:latin typeface="Poppins-Regular"/>
              </a:rPr>
              <a:t>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the data analytics team by adding junior data analysts.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To assess candidates,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oppins-Regular"/>
              </a:rPr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Regular"/>
              </a:rPr>
              <a:t>Data analytics director</a:t>
            </a:r>
            <a:r>
              <a:rPr lang="en-US" sz="1800" b="0" i="0" u="none" strike="noStrike" baseline="0" dirty="0">
                <a:solidFill>
                  <a:srgbClr val="978BB7"/>
                </a:solidFill>
                <a:latin typeface="Poppins-Regular"/>
              </a:rPr>
              <a:t>, </a:t>
            </a:r>
            <a:r>
              <a:rPr lang="en-US" sz="1800" b="1" i="0" u="none" strike="noStrike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Poppins-Bold"/>
              </a:rPr>
              <a:t>Tony Sharma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plans to conduct a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Regular"/>
              </a:rPr>
              <a:t>SQL challenge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to evaluate both tech and soft skills.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The company seeks insights for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oppins-Regular"/>
              </a:rPr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-Regular"/>
              </a:rPr>
              <a:t>10 ad hoc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requests.</a:t>
            </a:r>
            <a:endParaRPr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65BC3A9-3AA1-461F-92CF-147E7922D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457200"/>
            <a:ext cx="4991734" cy="553998"/>
          </a:xfrm>
        </p:spPr>
        <p:txBody>
          <a:bodyPr/>
          <a:lstStyle/>
          <a:p>
            <a:pPr algn="ctr"/>
            <a:r>
              <a:rPr lang="en-US" sz="3600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683649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1274" y="1042875"/>
            <a:ext cx="10937240" cy="2427000"/>
            <a:chOff x="683849" y="1257300"/>
            <a:chExt cx="10937240" cy="2743200"/>
          </a:xfrm>
        </p:grpSpPr>
        <p:sp>
          <p:nvSpPr>
            <p:cNvPr id="3" name="object 3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10479590" y="2743199"/>
                  </a:move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0" y="457209"/>
                  </a:move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close/>
                </a:path>
              </a:pathLst>
            </a:custGeom>
            <a:ln w="9524">
              <a:solidFill>
                <a:srgbClr val="1C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32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00"/>
              </a:spcBef>
            </a:pPr>
            <a:r>
              <a:rPr dirty="0"/>
              <a:t>Conversion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visual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1000" y="3429000"/>
            <a:ext cx="11375867" cy="2874505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84785" algn="ctr">
              <a:lnSpc>
                <a:spcPct val="100000"/>
              </a:lnSpc>
              <a:spcBef>
                <a:spcPts val="1655"/>
              </a:spcBef>
            </a:pPr>
            <a:r>
              <a:rPr sz="2200" b="1" spc="-10" dirty="0">
                <a:solidFill>
                  <a:srgbClr val="FF9900"/>
                </a:solidFill>
                <a:latin typeface="Times New Roman"/>
                <a:cs typeface="Times New Roman"/>
              </a:rPr>
              <a:t>Insights</a:t>
            </a:r>
            <a:endParaRPr sz="2200" dirty="0">
              <a:latin typeface="Times New Roman"/>
              <a:cs typeface="Times New Roman"/>
            </a:endParaRP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The Retailer channel contributed the highest gross sales in fiscal year 2021, generating $1924.17M, which accounts for a substantial 73.22% of the total sales. </a:t>
            </a: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The Direct channel and Distributor channel contributed 15.48% and 11.31%, respectively, with gross sales of $406.69M and $297.18M. While their contributions are smaller compared to retailers, they remain valuable for diversifying revenue streams and reaching different customer segments.</a:t>
            </a:r>
            <a:endParaRPr sz="2100" dirty="0">
              <a:solidFill>
                <a:srgbClr val="FDFDFD"/>
              </a:solidFill>
              <a:latin typeface="Lucida Sans Unicode"/>
              <a:cs typeface="Lucida Sans Unicode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F08DAE-E618-4BF6-8652-2E8B6DE29062}"/>
              </a:ext>
            </a:extLst>
          </p:cNvPr>
          <p:cNvCxnSpPr/>
          <p:nvPr/>
        </p:nvCxnSpPr>
        <p:spPr>
          <a:xfrm>
            <a:off x="5105400" y="2387442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6FA8FF-55AB-477D-A13B-ABAE7970A79D}"/>
              </a:ext>
            </a:extLst>
          </p:cNvPr>
          <p:cNvGrpSpPr/>
          <p:nvPr/>
        </p:nvGrpSpPr>
        <p:grpSpPr>
          <a:xfrm>
            <a:off x="1095755" y="1434944"/>
            <a:ext cx="3849767" cy="1904997"/>
            <a:chOff x="3084433" y="4495800"/>
            <a:chExt cx="3849767" cy="175260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5038FA76-5C4E-475A-94FA-07ABD29B5EF3}"/>
                </a:ext>
              </a:extLst>
            </p:cNvPr>
            <p:cNvSpPr/>
            <p:nvPr/>
          </p:nvSpPr>
          <p:spPr>
            <a:xfrm>
              <a:off x="3084433" y="4495800"/>
              <a:ext cx="3849767" cy="1752600"/>
            </a:xfrm>
            <a:custGeom>
              <a:avLst/>
              <a:gdLst/>
              <a:ahLst/>
              <a:cxnLst/>
              <a:rect l="l" t="t" r="r" b="b"/>
              <a:pathLst>
                <a:path w="4014470" h="2152650">
                  <a:moveTo>
                    <a:pt x="0" y="358706"/>
                  </a:moveTo>
                  <a:lnTo>
                    <a:pt x="3274" y="310032"/>
                  </a:lnTo>
                  <a:lnTo>
                    <a:pt x="12813" y="263348"/>
                  </a:lnTo>
                  <a:lnTo>
                    <a:pt x="28188" y="219082"/>
                  </a:lnTo>
                  <a:lnTo>
                    <a:pt x="48974" y="177660"/>
                  </a:lnTo>
                  <a:lnTo>
                    <a:pt x="74741" y="139511"/>
                  </a:lnTo>
                  <a:lnTo>
                    <a:pt x="105062" y="105062"/>
                  </a:lnTo>
                  <a:lnTo>
                    <a:pt x="139511" y="74741"/>
                  </a:lnTo>
                  <a:lnTo>
                    <a:pt x="177660" y="48974"/>
                  </a:lnTo>
                  <a:lnTo>
                    <a:pt x="219082" y="28188"/>
                  </a:lnTo>
                  <a:lnTo>
                    <a:pt x="263348" y="12813"/>
                  </a:lnTo>
                  <a:lnTo>
                    <a:pt x="310032" y="3274"/>
                  </a:lnTo>
                  <a:lnTo>
                    <a:pt x="358706" y="0"/>
                  </a:lnTo>
                  <a:lnTo>
                    <a:pt x="3655292" y="0"/>
                  </a:lnTo>
                  <a:lnTo>
                    <a:pt x="3702442" y="3110"/>
                  </a:lnTo>
                  <a:lnTo>
                    <a:pt x="3748385" y="12289"/>
                  </a:lnTo>
                  <a:lnTo>
                    <a:pt x="3792564" y="27304"/>
                  </a:lnTo>
                  <a:lnTo>
                    <a:pt x="3834420" y="47926"/>
                  </a:lnTo>
                  <a:lnTo>
                    <a:pt x="3873397" y="73922"/>
                  </a:lnTo>
                  <a:lnTo>
                    <a:pt x="3908936" y="105062"/>
                  </a:lnTo>
                  <a:lnTo>
                    <a:pt x="3940077" y="140602"/>
                  </a:lnTo>
                  <a:lnTo>
                    <a:pt x="3966073" y="179579"/>
                  </a:lnTo>
                  <a:lnTo>
                    <a:pt x="3986694" y="221435"/>
                  </a:lnTo>
                  <a:lnTo>
                    <a:pt x="4001710" y="265614"/>
                  </a:lnTo>
                  <a:lnTo>
                    <a:pt x="4010889" y="311557"/>
                  </a:lnTo>
                  <a:lnTo>
                    <a:pt x="4013999" y="358706"/>
                  </a:lnTo>
                  <a:lnTo>
                    <a:pt x="4013999" y="1793492"/>
                  </a:lnTo>
                  <a:lnTo>
                    <a:pt x="4010725" y="1842167"/>
                  </a:lnTo>
                  <a:lnTo>
                    <a:pt x="4001186" y="1888851"/>
                  </a:lnTo>
                  <a:lnTo>
                    <a:pt x="3985811" y="1933117"/>
                  </a:lnTo>
                  <a:lnTo>
                    <a:pt x="3965025" y="1974539"/>
                  </a:lnTo>
                  <a:lnTo>
                    <a:pt x="3939258" y="2012688"/>
                  </a:lnTo>
                  <a:lnTo>
                    <a:pt x="3908937" y="2047137"/>
                  </a:lnTo>
                  <a:lnTo>
                    <a:pt x="3874488" y="2077458"/>
                  </a:lnTo>
                  <a:lnTo>
                    <a:pt x="3836339" y="2103225"/>
                  </a:lnTo>
                  <a:lnTo>
                    <a:pt x="3794917" y="2124010"/>
                  </a:lnTo>
                  <a:lnTo>
                    <a:pt x="3750651" y="2139386"/>
                  </a:lnTo>
                  <a:lnTo>
                    <a:pt x="3703967" y="2148925"/>
                  </a:lnTo>
                  <a:lnTo>
                    <a:pt x="3655292" y="2152199"/>
                  </a:lnTo>
                  <a:lnTo>
                    <a:pt x="358706" y="2152199"/>
                  </a:lnTo>
                  <a:lnTo>
                    <a:pt x="310032" y="2148925"/>
                  </a:lnTo>
                  <a:lnTo>
                    <a:pt x="263348" y="2139386"/>
                  </a:lnTo>
                  <a:lnTo>
                    <a:pt x="219082" y="2124010"/>
                  </a:lnTo>
                  <a:lnTo>
                    <a:pt x="177660" y="2103225"/>
                  </a:lnTo>
                  <a:lnTo>
                    <a:pt x="139511" y="2077458"/>
                  </a:lnTo>
                  <a:lnTo>
                    <a:pt x="105062" y="2047137"/>
                  </a:lnTo>
                  <a:lnTo>
                    <a:pt x="74741" y="2012688"/>
                  </a:lnTo>
                  <a:lnTo>
                    <a:pt x="48974" y="1974539"/>
                  </a:lnTo>
                  <a:lnTo>
                    <a:pt x="28188" y="1933117"/>
                  </a:lnTo>
                  <a:lnTo>
                    <a:pt x="12813" y="1888851"/>
                  </a:lnTo>
                  <a:lnTo>
                    <a:pt x="3274" y="1842167"/>
                  </a:lnTo>
                  <a:lnTo>
                    <a:pt x="0" y="1793492"/>
                  </a:lnTo>
                  <a:lnTo>
                    <a:pt x="0" y="358706"/>
                  </a:lnTo>
                  <a:close/>
                </a:path>
              </a:pathLst>
            </a:custGeom>
            <a:ln w="9524">
              <a:solidFill>
                <a:srgbClr val="1C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927BA0-8677-45E4-861A-5A237574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8332" y="4724400"/>
              <a:ext cx="3201968" cy="12192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4118732-01C0-40B0-A2F9-53D55F469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80" y="1393530"/>
            <a:ext cx="4038600" cy="19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53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/>
              <a:t>Yearly</a:t>
            </a:r>
            <a:r>
              <a:rPr sz="2600" spc="-60" dirty="0"/>
              <a:t> </a:t>
            </a:r>
            <a:r>
              <a:rPr sz="2600" dirty="0"/>
              <a:t>report</a:t>
            </a:r>
            <a:r>
              <a:rPr sz="2600" spc="-60" dirty="0"/>
              <a:t> </a:t>
            </a:r>
            <a:r>
              <a:rPr sz="2600" dirty="0"/>
              <a:t>for</a:t>
            </a:r>
            <a:r>
              <a:rPr sz="2600" spc="-105" dirty="0"/>
              <a:t> </a:t>
            </a:r>
            <a:r>
              <a:rPr sz="2600" dirty="0">
                <a:solidFill>
                  <a:srgbClr val="29CCF9"/>
                </a:solidFill>
              </a:rPr>
              <a:t>‘croma’</a:t>
            </a:r>
            <a:r>
              <a:rPr sz="2600" spc="-55" dirty="0">
                <a:solidFill>
                  <a:srgbClr val="29CCF9"/>
                </a:solidFill>
              </a:rPr>
              <a:t> </a:t>
            </a:r>
            <a:r>
              <a:rPr sz="2600" spc="-10" dirty="0"/>
              <a:t>customer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1420400" y="1320165"/>
            <a:ext cx="8540750" cy="2198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Question</a:t>
            </a:r>
            <a:r>
              <a:rPr lang="en-US" sz="2000" spc="-10" dirty="0">
                <a:solidFill>
                  <a:srgbClr val="FFF1CC"/>
                </a:solidFill>
                <a:latin typeface="Arial Black"/>
                <a:cs typeface="Arial Black"/>
              </a:rPr>
              <a:t> 10</a:t>
            </a:r>
            <a:endParaRPr sz="2000" dirty="0">
              <a:latin typeface="Arial Black"/>
              <a:cs typeface="Arial Black"/>
            </a:endParaRPr>
          </a:p>
          <a:p>
            <a:pPr marL="400050" marR="237490">
              <a:lnSpc>
                <a:spcPct val="100000"/>
              </a:lnSpc>
              <a:spcBef>
                <a:spcPts val="2815"/>
              </a:spcBef>
            </a:pPr>
            <a:r>
              <a:rPr lang="en-US" sz="1800" dirty="0">
                <a:solidFill>
                  <a:srgbClr val="FDFDFD"/>
                </a:solidFill>
                <a:latin typeface="Arial MT"/>
                <a:cs typeface="Arial MT"/>
              </a:rPr>
              <a:t>Get the Top 3</a:t>
            </a:r>
            <a:r>
              <a:rPr lang="en-US" dirty="0">
                <a:solidFill>
                  <a:srgbClr val="FDFDFD"/>
                </a:solidFill>
                <a:latin typeface="Arial MT"/>
                <a:cs typeface="Arial MT"/>
              </a:rPr>
              <a:t> products in each division that have a highest total_sold_quantity in the fiscal_year=2021? The final output contains these fields “division”, “product_code”, “product”, “total_sold_quantity”, “rank_order”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Output</a:t>
            </a:r>
            <a:endParaRPr sz="2000" dirty="0">
              <a:latin typeface="Arial Black"/>
              <a:cs typeface="Arial Black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AB935F-119B-481E-90AA-78CE6F1A47E7}"/>
              </a:ext>
            </a:extLst>
          </p:cNvPr>
          <p:cNvGrpSpPr/>
          <p:nvPr/>
        </p:nvGrpSpPr>
        <p:grpSpPr>
          <a:xfrm>
            <a:off x="3124200" y="3954540"/>
            <a:ext cx="4764167" cy="2286000"/>
            <a:chOff x="2883515" y="3954540"/>
            <a:chExt cx="4764167" cy="2286000"/>
          </a:xfrm>
        </p:grpSpPr>
        <p:grpSp>
          <p:nvGrpSpPr>
            <p:cNvPr id="3" name="object 3"/>
            <p:cNvGrpSpPr/>
            <p:nvPr/>
          </p:nvGrpSpPr>
          <p:grpSpPr>
            <a:xfrm>
              <a:off x="2883515" y="3954540"/>
              <a:ext cx="4764167" cy="2286000"/>
              <a:chOff x="4089000" y="4149849"/>
              <a:chExt cx="4014470" cy="21526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3655292" y="2152199"/>
                    </a:move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0" y="358706"/>
                    </a:move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close/>
                  </a:path>
                </a:pathLst>
              </a:custGeom>
              <a:ln w="9524">
                <a:solidFill>
                  <a:srgbClr val="1C1A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A8D564-B07E-409B-B063-CAB12350F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00" y="4191000"/>
              <a:ext cx="42672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633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3580" y="912403"/>
            <a:ext cx="10937240" cy="2743200"/>
            <a:chOff x="683849" y="1257300"/>
            <a:chExt cx="10937240" cy="2743200"/>
          </a:xfrm>
        </p:grpSpPr>
        <p:sp>
          <p:nvSpPr>
            <p:cNvPr id="3" name="object 3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10479590" y="2743199"/>
                  </a:move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0" y="457209"/>
                  </a:move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close/>
                </a:path>
              </a:pathLst>
            </a:custGeom>
            <a:ln w="9524">
              <a:solidFill>
                <a:srgbClr val="1C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76333" y="159682"/>
            <a:ext cx="4991734" cy="468612"/>
          </a:xfrm>
          <a:prstGeom prst="rect">
            <a:avLst/>
          </a:prstGeom>
        </p:spPr>
        <p:txBody>
          <a:bodyPr vert="horz" wrap="square" lIns="0" tIns="120632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00"/>
              </a:spcBef>
            </a:pPr>
            <a:r>
              <a:rPr dirty="0"/>
              <a:t>Conversion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visual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1000" y="3765283"/>
            <a:ext cx="11582400" cy="2789866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84785" algn="ctr">
              <a:lnSpc>
                <a:spcPct val="100000"/>
              </a:lnSpc>
              <a:spcBef>
                <a:spcPts val="1655"/>
              </a:spcBef>
            </a:pPr>
            <a:r>
              <a:rPr sz="2200" b="1" spc="-10" dirty="0">
                <a:solidFill>
                  <a:srgbClr val="FF9900"/>
                </a:solidFill>
                <a:latin typeface="Times New Roman"/>
                <a:cs typeface="Times New Roman"/>
              </a:rPr>
              <a:t>Insights</a:t>
            </a:r>
            <a:endParaRPr sz="2200" dirty="0">
              <a:latin typeface="Times New Roman"/>
              <a:cs typeface="Times New Roman"/>
            </a:endParaRP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N &amp; S: Dominated by AQ Pen Drive 2 IN 1 (701,373 units), followed by AQ Pen Drive DRC.</a:t>
            </a: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P &amp; A: AQ Gamers Ms leads (428,498 units), with AQ Maxima Ms variants close behind.</a:t>
            </a: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PC: AQ Digit tops (17,434 units), with tight competition among the top three.</a:t>
            </a:r>
            <a:endParaRPr sz="2100" dirty="0">
              <a:solidFill>
                <a:srgbClr val="FDFDFD"/>
              </a:solidFill>
              <a:latin typeface="Lucida Sans Unicode"/>
              <a:cs typeface="Lucida Sans Unicode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F3AF6D-1AEE-4D87-A438-1E7B528C6D6E}"/>
              </a:ext>
            </a:extLst>
          </p:cNvPr>
          <p:cNvCxnSpPr>
            <a:cxnSpLocks/>
          </p:cNvCxnSpPr>
          <p:nvPr/>
        </p:nvCxnSpPr>
        <p:spPr>
          <a:xfrm flipV="1">
            <a:off x="5184383" y="2013870"/>
            <a:ext cx="1371600" cy="9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30F76EF-5B55-4055-9CB8-2858CC4EA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62" y="1089954"/>
            <a:ext cx="3962400" cy="1847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2FBEE-6266-484A-88C6-E802FBE9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326" y="1125091"/>
            <a:ext cx="2215649" cy="1222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5CBDBE-E78D-425F-90B4-425F582ED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20" y="1022083"/>
            <a:ext cx="2158682" cy="12466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BBEF6B-7809-42A8-BABA-A25140B0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383" y="2404304"/>
            <a:ext cx="2316480" cy="11157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152400"/>
            <a:ext cx="996918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600" spc="-30" dirty="0"/>
              <a:t>Company Details</a:t>
            </a:r>
            <a:br>
              <a:rPr lang="en-US" sz="2600" spc="-30" dirty="0"/>
            </a:br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AtliQ Hardware is a computer hardware and accessory manufacturer.</a:t>
            </a:r>
            <a:endParaRPr sz="26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B68897-92F6-4DA7-932F-F4BA4893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473059"/>
            <a:ext cx="5203065" cy="5038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0EEEB5-E75E-4C27-A803-D04C7C43EDE9}"/>
              </a:ext>
            </a:extLst>
          </p:cNvPr>
          <p:cNvSpPr txBox="1"/>
          <p:nvPr/>
        </p:nvSpPr>
        <p:spPr>
          <a:xfrm>
            <a:off x="8951754" y="4194514"/>
            <a:ext cx="158562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Outer Circle: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accent2"/>
                </a:solidFill>
                <a:latin typeface="Poppins-Regular"/>
              </a:rPr>
              <a:t>Category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AC515-BEAC-4152-9114-7940F9B0037F}"/>
              </a:ext>
            </a:extLst>
          </p:cNvPr>
          <p:cNvSpPr txBox="1"/>
          <p:nvPr/>
        </p:nvSpPr>
        <p:spPr>
          <a:xfrm>
            <a:off x="8951753" y="2867535"/>
            <a:ext cx="158562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Mid Circle: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accent2"/>
                </a:solidFill>
                <a:latin typeface="Poppins-Regular"/>
              </a:rPr>
              <a:t>Segment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EA8BB-C99C-49AA-9A7D-E2560AB94270}"/>
              </a:ext>
            </a:extLst>
          </p:cNvPr>
          <p:cNvSpPr txBox="1"/>
          <p:nvPr/>
        </p:nvSpPr>
        <p:spPr>
          <a:xfrm>
            <a:off x="8951753" y="1569131"/>
            <a:ext cx="158562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Inner Circle:</a:t>
            </a:r>
          </a:p>
          <a:p>
            <a:pPr algn="l"/>
            <a:r>
              <a:rPr lang="en-US" sz="2000" b="0" i="0" u="none" strike="noStrike" baseline="0" dirty="0">
                <a:solidFill>
                  <a:schemeClr val="accent2"/>
                </a:solidFill>
                <a:latin typeface="Poppins-Regular"/>
              </a:rPr>
              <a:t>Division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18EB-2193-4B5D-A67F-1546ED2FC230}"/>
              </a:ext>
            </a:extLst>
          </p:cNvPr>
          <p:cNvSpPr txBox="1"/>
          <p:nvPr/>
        </p:nvSpPr>
        <p:spPr>
          <a:xfrm>
            <a:off x="533400" y="1103727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-Bold"/>
              </a:rPr>
              <a:t>FISCAL YEAR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5EC9-B063-41D3-B47B-C4301A673A70}"/>
              </a:ext>
            </a:extLst>
          </p:cNvPr>
          <p:cNvSpPr txBox="1"/>
          <p:nvPr/>
        </p:nvSpPr>
        <p:spPr>
          <a:xfrm>
            <a:off x="344647" y="1665149"/>
            <a:ext cx="228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SEPTEMBER 2019 - AUGUST 2020</a:t>
            </a:r>
          </a:p>
          <a:p>
            <a:pPr algn="l"/>
            <a:r>
              <a:rPr lang="en-US" sz="1800" b="1" i="0" u="none" strike="noStrike" baseline="0" dirty="0">
                <a:solidFill>
                  <a:schemeClr val="accent6"/>
                </a:solidFill>
                <a:latin typeface="Poppins-Bold"/>
              </a:rPr>
              <a:t>FY 2020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Poppins-Regular"/>
              </a:rPr>
              <a:t>SEPTEMBER 2020 - AUGUST 2021</a:t>
            </a:r>
          </a:p>
          <a:p>
            <a:pPr algn="l"/>
            <a:r>
              <a:rPr lang="en-US" sz="1800" b="1" i="0" u="none" strike="noStrike" baseline="0" dirty="0">
                <a:solidFill>
                  <a:schemeClr val="accent6"/>
                </a:solidFill>
                <a:latin typeface="Poppins-Bold"/>
              </a:rPr>
              <a:t>FY 2021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01762F2-996D-4B30-A11B-65A0697689A2}"/>
              </a:ext>
            </a:extLst>
          </p:cNvPr>
          <p:cNvSpPr/>
          <p:nvPr/>
        </p:nvSpPr>
        <p:spPr>
          <a:xfrm>
            <a:off x="9448800" y="2246239"/>
            <a:ext cx="381000" cy="544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FF75CC6-0299-4477-9E69-98D5B02BACE1}"/>
              </a:ext>
            </a:extLst>
          </p:cNvPr>
          <p:cNvSpPr/>
          <p:nvPr/>
        </p:nvSpPr>
        <p:spPr>
          <a:xfrm>
            <a:off x="9410700" y="3592878"/>
            <a:ext cx="381000" cy="544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/>
              <a:t>Yearly</a:t>
            </a:r>
            <a:r>
              <a:rPr sz="2600" spc="-60" dirty="0"/>
              <a:t> </a:t>
            </a:r>
            <a:r>
              <a:rPr sz="2600" dirty="0"/>
              <a:t>report</a:t>
            </a:r>
            <a:r>
              <a:rPr sz="2600" spc="-60" dirty="0"/>
              <a:t> </a:t>
            </a:r>
            <a:r>
              <a:rPr sz="2600" dirty="0"/>
              <a:t>for</a:t>
            </a:r>
            <a:r>
              <a:rPr sz="2600" spc="-105" dirty="0"/>
              <a:t> </a:t>
            </a:r>
            <a:r>
              <a:rPr sz="2600" dirty="0">
                <a:solidFill>
                  <a:srgbClr val="29CCF9"/>
                </a:solidFill>
              </a:rPr>
              <a:t>‘croma’</a:t>
            </a:r>
            <a:r>
              <a:rPr sz="2600" spc="-55" dirty="0">
                <a:solidFill>
                  <a:srgbClr val="29CCF9"/>
                </a:solidFill>
              </a:rPr>
              <a:t> </a:t>
            </a:r>
            <a:r>
              <a:rPr sz="2600" spc="-10" dirty="0"/>
              <a:t>customer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1420400" y="1320165"/>
            <a:ext cx="8540750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Question</a:t>
            </a:r>
            <a:r>
              <a:rPr lang="en-US" sz="2000" spc="-10" dirty="0">
                <a:solidFill>
                  <a:srgbClr val="FFF1CC"/>
                </a:solidFill>
                <a:latin typeface="Arial Black"/>
                <a:cs typeface="Arial Black"/>
              </a:rPr>
              <a:t> 1</a:t>
            </a:r>
            <a:endParaRPr sz="2000" dirty="0">
              <a:latin typeface="Arial Black"/>
              <a:cs typeface="Arial Black"/>
            </a:endParaRPr>
          </a:p>
          <a:p>
            <a:pPr marL="400050" marR="237490">
              <a:lnSpc>
                <a:spcPct val="100000"/>
              </a:lnSpc>
              <a:spcBef>
                <a:spcPts val="2815"/>
              </a:spcBef>
            </a:pPr>
            <a:r>
              <a:rPr lang="en-US" dirty="0">
                <a:solidFill>
                  <a:srgbClr val="FDFDFD"/>
                </a:solidFill>
                <a:latin typeface="Arial MT"/>
                <a:cs typeface="Arial MT"/>
              </a:rPr>
              <a:t>Provide the list of markets in which customer “AtliQ Exclusive” operates its business in the APAC region.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Output</a:t>
            </a:r>
            <a:endParaRPr sz="2000" dirty="0">
              <a:latin typeface="Arial Black"/>
              <a:cs typeface="Arial Black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925D9A-C89E-43F3-B329-696FF2029AB7}"/>
              </a:ext>
            </a:extLst>
          </p:cNvPr>
          <p:cNvGrpSpPr/>
          <p:nvPr/>
        </p:nvGrpSpPr>
        <p:grpSpPr>
          <a:xfrm>
            <a:off x="1219200" y="3429000"/>
            <a:ext cx="2590800" cy="2895600"/>
            <a:chOff x="3084433" y="3352800"/>
            <a:chExt cx="3849767" cy="2895600"/>
          </a:xfrm>
        </p:grpSpPr>
        <p:grpSp>
          <p:nvGrpSpPr>
            <p:cNvPr id="3" name="object 3"/>
            <p:cNvGrpSpPr/>
            <p:nvPr/>
          </p:nvGrpSpPr>
          <p:grpSpPr>
            <a:xfrm>
              <a:off x="3084433" y="3352800"/>
              <a:ext cx="3849767" cy="2895600"/>
              <a:chOff x="4089000" y="4149849"/>
              <a:chExt cx="4014470" cy="21526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3655292" y="2152199"/>
                    </a:move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0" y="358706"/>
                    </a:move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close/>
                  </a:path>
                </a:pathLst>
              </a:custGeom>
              <a:ln w="9524">
                <a:solidFill>
                  <a:srgbClr val="1C1A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4D1926E-D3E4-4703-962D-151639645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1683" y="3648966"/>
              <a:ext cx="3312954" cy="237219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7A30519-7663-4E5E-9FC1-B9D882C9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09" y="2667000"/>
            <a:ext cx="5332591" cy="39322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spc="-30"/>
              <a:t>Yearly</a:t>
            </a:r>
            <a:r>
              <a:rPr lang="en-US" sz="2600" spc="-60"/>
              <a:t> </a:t>
            </a:r>
            <a:r>
              <a:rPr lang="en-US" sz="2600"/>
              <a:t>report</a:t>
            </a:r>
            <a:r>
              <a:rPr lang="en-US" sz="2600" spc="-60"/>
              <a:t> </a:t>
            </a:r>
            <a:r>
              <a:rPr lang="en-US" sz="2600"/>
              <a:t>for</a:t>
            </a:r>
            <a:r>
              <a:rPr lang="en-US" sz="2600" spc="-105"/>
              <a:t> </a:t>
            </a:r>
            <a:r>
              <a:rPr lang="en-US" sz="2600">
                <a:solidFill>
                  <a:srgbClr val="29CCF9"/>
                </a:solidFill>
              </a:rPr>
              <a:t>‘croma’</a:t>
            </a:r>
            <a:r>
              <a:rPr lang="en-US" sz="2600" spc="-55">
                <a:solidFill>
                  <a:srgbClr val="29CCF9"/>
                </a:solidFill>
              </a:rPr>
              <a:t> </a:t>
            </a:r>
            <a:r>
              <a:rPr lang="en-US" sz="2600" spc="-10"/>
              <a:t>customer</a:t>
            </a:r>
            <a:endParaRPr lang="en-US" sz="2600"/>
          </a:p>
        </p:txBody>
      </p:sp>
      <p:sp>
        <p:nvSpPr>
          <p:cNvPr id="7" name="object 7"/>
          <p:cNvSpPr txBox="1"/>
          <p:nvPr/>
        </p:nvSpPr>
        <p:spPr>
          <a:xfrm>
            <a:off x="1295400" y="1320165"/>
            <a:ext cx="9220200" cy="2738314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Question</a:t>
            </a:r>
            <a:r>
              <a:rPr lang="en-US" sz="2000" spc="-10" dirty="0">
                <a:solidFill>
                  <a:srgbClr val="FFF1CC"/>
                </a:solidFill>
                <a:latin typeface="Arial Black"/>
                <a:cs typeface="Arial Black"/>
              </a:rPr>
              <a:t> 2</a:t>
            </a:r>
            <a:endParaRPr sz="2000" dirty="0">
              <a:latin typeface="Arial Black"/>
              <a:cs typeface="Arial Black"/>
            </a:endParaRPr>
          </a:p>
          <a:p>
            <a:pPr marL="400050" marR="237490" lvl="2" algn="l">
              <a:spcBef>
                <a:spcPts val="2815"/>
              </a:spcBef>
            </a:pPr>
            <a:r>
              <a:rPr lang="en-US" dirty="0">
                <a:solidFill>
                  <a:srgbClr val="FDFDFD"/>
                </a:solidFill>
                <a:latin typeface="Arial MT"/>
                <a:cs typeface="Arial MT"/>
              </a:rPr>
              <a:t>What is the percentage of unique product increase in 2021 vs 2020? The final output contains these fields,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FDFDFD"/>
                </a:solidFill>
                <a:latin typeface="Arial MT"/>
              </a:rPr>
              <a:t>                                                   unique_products_2020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FDFDFD"/>
                </a:solidFill>
                <a:latin typeface="Arial MT"/>
              </a:rPr>
              <a:t>                                                   unique_products_2021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FDFDFD"/>
                </a:solidFill>
                <a:latin typeface="Arial MT"/>
              </a:rPr>
              <a:t>                                                   </a:t>
            </a:r>
            <a:r>
              <a:rPr lang="en-US" dirty="0" err="1">
                <a:solidFill>
                  <a:srgbClr val="FDFDFD"/>
                </a:solidFill>
                <a:latin typeface="Arial MT"/>
              </a:rPr>
              <a:t>percentage_chg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Output</a:t>
            </a:r>
            <a:endParaRPr sz="2000" dirty="0">
              <a:latin typeface="Arial Black"/>
              <a:cs typeface="Arial Black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1A9074-158F-4E8A-9A66-EC6A101E6A88}"/>
              </a:ext>
            </a:extLst>
          </p:cNvPr>
          <p:cNvGrpSpPr/>
          <p:nvPr/>
        </p:nvGrpSpPr>
        <p:grpSpPr>
          <a:xfrm>
            <a:off x="3352800" y="4191000"/>
            <a:ext cx="4535567" cy="1600200"/>
            <a:chOff x="3084433" y="4191000"/>
            <a:chExt cx="4535567" cy="1600200"/>
          </a:xfrm>
        </p:grpSpPr>
        <p:grpSp>
          <p:nvGrpSpPr>
            <p:cNvPr id="3" name="object 3"/>
            <p:cNvGrpSpPr/>
            <p:nvPr/>
          </p:nvGrpSpPr>
          <p:grpSpPr>
            <a:xfrm>
              <a:off x="3084433" y="4191000"/>
              <a:ext cx="4535567" cy="1600200"/>
              <a:chOff x="4089000" y="4149849"/>
              <a:chExt cx="4014470" cy="21526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3655292" y="2152199"/>
                    </a:move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0" y="358706"/>
                    </a:move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close/>
                  </a:path>
                </a:pathLst>
              </a:custGeom>
              <a:ln w="9524">
                <a:solidFill>
                  <a:srgbClr val="1C1A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F521F5-2988-4185-93B3-520D8601D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572001"/>
              <a:ext cx="3886200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60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3849" y="1257300"/>
            <a:ext cx="10937240" cy="2743200"/>
            <a:chOff x="683849" y="1257300"/>
            <a:chExt cx="10937240" cy="2743200"/>
          </a:xfrm>
        </p:grpSpPr>
        <p:sp>
          <p:nvSpPr>
            <p:cNvPr id="3" name="object 3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10479590" y="2743199"/>
                  </a:move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0" y="457209"/>
                  </a:move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close/>
                </a:path>
              </a:pathLst>
            </a:custGeom>
            <a:ln w="9524">
              <a:solidFill>
                <a:srgbClr val="1C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32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00"/>
              </a:spcBef>
            </a:pPr>
            <a:r>
              <a:rPr dirty="0"/>
              <a:t>Conversion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visual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32814" y="4160972"/>
            <a:ext cx="9311386" cy="1389483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84785" algn="ctr">
              <a:lnSpc>
                <a:spcPct val="100000"/>
              </a:lnSpc>
              <a:spcBef>
                <a:spcPts val="1655"/>
              </a:spcBef>
            </a:pPr>
            <a:r>
              <a:rPr sz="2200" b="1" spc="-10" dirty="0">
                <a:solidFill>
                  <a:srgbClr val="FF9900"/>
                </a:solidFill>
                <a:latin typeface="Times New Roman"/>
                <a:cs typeface="Times New Roman"/>
              </a:rPr>
              <a:t>Insights</a:t>
            </a:r>
            <a:endParaRPr sz="2200" dirty="0">
              <a:latin typeface="Times New Roman"/>
              <a:cs typeface="Times New Roman"/>
            </a:endParaRPr>
          </a:p>
          <a:p>
            <a:pPr marL="80010" marR="183515" algn="l" rtl="0">
              <a:spcBef>
                <a:spcPts val="1480"/>
              </a:spcBef>
              <a:tabLst>
                <a:tab pos="450215" algn="l"/>
              </a:tabLst>
            </a:pPr>
            <a:r>
              <a:rPr lang="en-US" altLang="en-US" sz="2100" spc="60" dirty="0">
                <a:solidFill>
                  <a:srgbClr val="FDFDFD"/>
                </a:solidFill>
                <a:latin typeface="Lucida Sans Unicode"/>
                <a:cs typeface="Lucida Sans Unicode"/>
              </a:rPr>
              <a:t>According to the analysis, the variety of unique products sold in 2021 increased by </a:t>
            </a:r>
            <a:r>
              <a:rPr lang="en-US" altLang="en-US" sz="2100" spc="60" dirty="0">
                <a:solidFill>
                  <a:srgbClr val="FFFF00"/>
                </a:solidFill>
                <a:latin typeface="Lucida Sans Unicode"/>
                <a:cs typeface="Lucida Sans Unicode"/>
              </a:rPr>
              <a:t>36.33%</a:t>
            </a:r>
            <a:r>
              <a:rPr lang="en-US" altLang="en-US" sz="2100" spc="60" dirty="0">
                <a:solidFill>
                  <a:srgbClr val="FDFDFD"/>
                </a:solidFill>
                <a:latin typeface="Lucida Sans Unicode"/>
                <a:cs typeface="Lucida Sans Unicode"/>
              </a:rPr>
              <a:t> over 2020.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4192B-7B8B-4C53-81AB-558F713B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8" y="2221042"/>
            <a:ext cx="388620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7DDB2C-610C-46F0-B4E1-7BFF7F1D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524000"/>
            <a:ext cx="2843671" cy="2286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E1A8AF-9F5B-45DD-AC84-8E02F964277C}"/>
              </a:ext>
            </a:extLst>
          </p:cNvPr>
          <p:cNvCxnSpPr>
            <a:cxnSpLocks/>
          </p:cNvCxnSpPr>
          <p:nvPr/>
        </p:nvCxnSpPr>
        <p:spPr>
          <a:xfrm>
            <a:off x="5029200" y="25908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34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/>
              <a:t>Yearly</a:t>
            </a:r>
            <a:r>
              <a:rPr sz="2600" spc="-60" dirty="0"/>
              <a:t> </a:t>
            </a:r>
            <a:r>
              <a:rPr sz="2600" dirty="0"/>
              <a:t>report</a:t>
            </a:r>
            <a:r>
              <a:rPr sz="2600" spc="-60" dirty="0"/>
              <a:t> </a:t>
            </a:r>
            <a:r>
              <a:rPr sz="2600" dirty="0"/>
              <a:t>for</a:t>
            </a:r>
            <a:r>
              <a:rPr sz="2600" spc="-105" dirty="0"/>
              <a:t> </a:t>
            </a:r>
            <a:r>
              <a:rPr sz="2600" dirty="0">
                <a:solidFill>
                  <a:srgbClr val="29CCF9"/>
                </a:solidFill>
              </a:rPr>
              <a:t>‘croma’</a:t>
            </a:r>
            <a:r>
              <a:rPr sz="2600" spc="-55" dirty="0">
                <a:solidFill>
                  <a:srgbClr val="29CCF9"/>
                </a:solidFill>
              </a:rPr>
              <a:t> </a:t>
            </a:r>
            <a:r>
              <a:rPr sz="2600" spc="-10" dirty="0"/>
              <a:t>customer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1420400" y="1320165"/>
            <a:ext cx="8540750" cy="2198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Question</a:t>
            </a:r>
            <a:r>
              <a:rPr lang="en-US" sz="2000" spc="-10" dirty="0">
                <a:solidFill>
                  <a:srgbClr val="FFF1CC"/>
                </a:solidFill>
                <a:latin typeface="Arial Black"/>
                <a:cs typeface="Arial Black"/>
              </a:rPr>
              <a:t> 3</a:t>
            </a:r>
            <a:endParaRPr sz="2000" dirty="0">
              <a:latin typeface="Arial Black"/>
              <a:cs typeface="Arial Black"/>
            </a:endParaRPr>
          </a:p>
          <a:p>
            <a:pPr marL="400050" marR="237490">
              <a:lnSpc>
                <a:spcPct val="100000"/>
              </a:lnSpc>
              <a:spcBef>
                <a:spcPts val="2815"/>
              </a:spcBef>
            </a:pPr>
            <a:r>
              <a:rPr lang="en-US" dirty="0">
                <a:solidFill>
                  <a:srgbClr val="FDFDFD"/>
                </a:solidFill>
                <a:latin typeface="Arial MT"/>
                <a:cs typeface="Arial MT"/>
              </a:rPr>
              <a:t>Provide a report with all the unique product counts for each segment and sort them in descending order of product counts. The final output contains 2 fields, “segment” &amp; “</a:t>
            </a:r>
            <a:r>
              <a:rPr lang="en-US" dirty="0" err="1">
                <a:solidFill>
                  <a:srgbClr val="FDFDFD"/>
                </a:solidFill>
                <a:latin typeface="Arial MT"/>
                <a:cs typeface="Arial MT"/>
              </a:rPr>
              <a:t>product_count</a:t>
            </a:r>
            <a:r>
              <a:rPr lang="en-US" dirty="0">
                <a:solidFill>
                  <a:srgbClr val="FDFDFD"/>
                </a:solidFill>
                <a:latin typeface="Arial MT"/>
                <a:cs typeface="Arial MT"/>
              </a:rPr>
              <a:t>”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r>
              <a:rPr lang="en-US" sz="1800" dirty="0">
                <a:latin typeface="Arial MT"/>
                <a:cs typeface="Arial MT"/>
              </a:rPr>
              <a:t>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Output</a:t>
            </a:r>
            <a:endParaRPr sz="2000" dirty="0">
              <a:latin typeface="Arial Black"/>
              <a:cs typeface="Arial Black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507546-DFE3-4635-BF6F-180849A6E9A5}"/>
              </a:ext>
            </a:extLst>
          </p:cNvPr>
          <p:cNvGrpSpPr/>
          <p:nvPr/>
        </p:nvGrpSpPr>
        <p:grpSpPr>
          <a:xfrm>
            <a:off x="3429000" y="4013909"/>
            <a:ext cx="3621167" cy="2362200"/>
            <a:chOff x="3084433" y="4114800"/>
            <a:chExt cx="3621167" cy="2362200"/>
          </a:xfrm>
        </p:grpSpPr>
        <p:grpSp>
          <p:nvGrpSpPr>
            <p:cNvPr id="3" name="object 3"/>
            <p:cNvGrpSpPr/>
            <p:nvPr/>
          </p:nvGrpSpPr>
          <p:grpSpPr>
            <a:xfrm>
              <a:off x="3084433" y="4114800"/>
              <a:ext cx="3621167" cy="2362200"/>
              <a:chOff x="4089000" y="4149849"/>
              <a:chExt cx="4014470" cy="21526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3655292" y="2152199"/>
                    </a:move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0" y="358706"/>
                    </a:move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close/>
                  </a:path>
                </a:pathLst>
              </a:custGeom>
              <a:ln w="9524">
                <a:solidFill>
                  <a:srgbClr val="1C1A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A322D7-9A3C-4038-899F-03D04E87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8400" y="4343400"/>
              <a:ext cx="2397600" cy="1888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68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3849" y="1257300"/>
            <a:ext cx="10937240" cy="2743200"/>
            <a:chOff x="683849" y="1257300"/>
            <a:chExt cx="10937240" cy="2743200"/>
          </a:xfrm>
        </p:grpSpPr>
        <p:sp>
          <p:nvSpPr>
            <p:cNvPr id="3" name="object 3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10479590" y="2743199"/>
                  </a:move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3849" y="1257300"/>
              <a:ext cx="10937240" cy="2743200"/>
            </a:xfrm>
            <a:custGeom>
              <a:avLst/>
              <a:gdLst/>
              <a:ahLst/>
              <a:cxnLst/>
              <a:rect l="l" t="t" r="r" b="b"/>
              <a:pathLst>
                <a:path w="10937240" h="2743200">
                  <a:moveTo>
                    <a:pt x="0" y="457209"/>
                  </a:moveTo>
                  <a:lnTo>
                    <a:pt x="2360" y="410462"/>
                  </a:lnTo>
                  <a:lnTo>
                    <a:pt x="9288" y="365065"/>
                  </a:lnTo>
                  <a:lnTo>
                    <a:pt x="20555" y="321249"/>
                  </a:lnTo>
                  <a:lnTo>
                    <a:pt x="35929" y="279242"/>
                  </a:lnTo>
                  <a:lnTo>
                    <a:pt x="55182" y="239276"/>
                  </a:lnTo>
                  <a:lnTo>
                    <a:pt x="78084" y="201579"/>
                  </a:lnTo>
                  <a:lnTo>
                    <a:pt x="104404" y="166381"/>
                  </a:lnTo>
                  <a:lnTo>
                    <a:pt x="133913" y="133913"/>
                  </a:lnTo>
                  <a:lnTo>
                    <a:pt x="166381" y="104404"/>
                  </a:lnTo>
                  <a:lnTo>
                    <a:pt x="201579" y="78084"/>
                  </a:lnTo>
                  <a:lnTo>
                    <a:pt x="239276" y="55182"/>
                  </a:lnTo>
                  <a:lnTo>
                    <a:pt x="279242" y="35929"/>
                  </a:lnTo>
                  <a:lnTo>
                    <a:pt x="321249" y="20555"/>
                  </a:lnTo>
                  <a:lnTo>
                    <a:pt x="365065" y="9288"/>
                  </a:lnTo>
                  <a:lnTo>
                    <a:pt x="410462" y="2360"/>
                  </a:lnTo>
                  <a:lnTo>
                    <a:pt x="457209" y="0"/>
                  </a:lnTo>
                  <a:lnTo>
                    <a:pt x="10479590" y="0"/>
                  </a:lnTo>
                  <a:lnTo>
                    <a:pt x="10531180" y="2918"/>
                  </a:lnTo>
                  <a:lnTo>
                    <a:pt x="10581714" y="11549"/>
                  </a:lnTo>
                  <a:lnTo>
                    <a:pt x="10630745" y="25708"/>
                  </a:lnTo>
                  <a:lnTo>
                    <a:pt x="10677825" y="45209"/>
                  </a:lnTo>
                  <a:lnTo>
                    <a:pt x="10722507" y="69867"/>
                  </a:lnTo>
                  <a:lnTo>
                    <a:pt x="10764343" y="99497"/>
                  </a:lnTo>
                  <a:lnTo>
                    <a:pt x="10802886" y="133913"/>
                  </a:lnTo>
                  <a:lnTo>
                    <a:pt x="10837302" y="172456"/>
                  </a:lnTo>
                  <a:lnTo>
                    <a:pt x="10866932" y="214292"/>
                  </a:lnTo>
                  <a:lnTo>
                    <a:pt x="10891590" y="258974"/>
                  </a:lnTo>
                  <a:lnTo>
                    <a:pt x="10911091" y="306054"/>
                  </a:lnTo>
                  <a:lnTo>
                    <a:pt x="10925250" y="355085"/>
                  </a:lnTo>
                  <a:lnTo>
                    <a:pt x="10933881" y="405619"/>
                  </a:lnTo>
                  <a:lnTo>
                    <a:pt x="10936799" y="457209"/>
                  </a:lnTo>
                  <a:lnTo>
                    <a:pt x="10936799" y="2285990"/>
                  </a:lnTo>
                  <a:lnTo>
                    <a:pt x="10934439" y="2332737"/>
                  </a:lnTo>
                  <a:lnTo>
                    <a:pt x="10927511" y="2378134"/>
                  </a:lnTo>
                  <a:lnTo>
                    <a:pt x="10916244" y="2421950"/>
                  </a:lnTo>
                  <a:lnTo>
                    <a:pt x="10900870" y="2463957"/>
                  </a:lnTo>
                  <a:lnTo>
                    <a:pt x="10881617" y="2503923"/>
                  </a:lnTo>
                  <a:lnTo>
                    <a:pt x="10858715" y="2541620"/>
                  </a:lnTo>
                  <a:lnTo>
                    <a:pt x="10832395" y="2576818"/>
                  </a:lnTo>
                  <a:lnTo>
                    <a:pt x="10802886" y="2609286"/>
                  </a:lnTo>
                  <a:lnTo>
                    <a:pt x="10770418" y="2638795"/>
                  </a:lnTo>
                  <a:lnTo>
                    <a:pt x="10735220" y="2665115"/>
                  </a:lnTo>
                  <a:lnTo>
                    <a:pt x="10697523" y="2688017"/>
                  </a:lnTo>
                  <a:lnTo>
                    <a:pt x="10657557" y="2707270"/>
                  </a:lnTo>
                  <a:lnTo>
                    <a:pt x="10615550" y="2722644"/>
                  </a:lnTo>
                  <a:lnTo>
                    <a:pt x="10571734" y="2733911"/>
                  </a:lnTo>
                  <a:lnTo>
                    <a:pt x="10526337" y="2740839"/>
                  </a:lnTo>
                  <a:lnTo>
                    <a:pt x="10479590" y="2743199"/>
                  </a:lnTo>
                  <a:lnTo>
                    <a:pt x="457209" y="2743199"/>
                  </a:lnTo>
                  <a:lnTo>
                    <a:pt x="410462" y="2740839"/>
                  </a:lnTo>
                  <a:lnTo>
                    <a:pt x="365065" y="2733911"/>
                  </a:lnTo>
                  <a:lnTo>
                    <a:pt x="321249" y="2722644"/>
                  </a:lnTo>
                  <a:lnTo>
                    <a:pt x="279242" y="2707270"/>
                  </a:lnTo>
                  <a:lnTo>
                    <a:pt x="239276" y="2688017"/>
                  </a:lnTo>
                  <a:lnTo>
                    <a:pt x="201579" y="2665115"/>
                  </a:lnTo>
                  <a:lnTo>
                    <a:pt x="166381" y="2638795"/>
                  </a:lnTo>
                  <a:lnTo>
                    <a:pt x="133913" y="2609286"/>
                  </a:lnTo>
                  <a:lnTo>
                    <a:pt x="104404" y="2576818"/>
                  </a:lnTo>
                  <a:lnTo>
                    <a:pt x="78084" y="2541620"/>
                  </a:lnTo>
                  <a:lnTo>
                    <a:pt x="55182" y="2503923"/>
                  </a:lnTo>
                  <a:lnTo>
                    <a:pt x="35929" y="2463957"/>
                  </a:lnTo>
                  <a:lnTo>
                    <a:pt x="20555" y="2421950"/>
                  </a:lnTo>
                  <a:lnTo>
                    <a:pt x="9288" y="2378134"/>
                  </a:lnTo>
                  <a:lnTo>
                    <a:pt x="2360" y="2332737"/>
                  </a:lnTo>
                  <a:lnTo>
                    <a:pt x="0" y="2285990"/>
                  </a:lnTo>
                  <a:lnTo>
                    <a:pt x="0" y="457209"/>
                  </a:lnTo>
                  <a:close/>
                </a:path>
              </a:pathLst>
            </a:custGeom>
            <a:ln w="9524">
              <a:solidFill>
                <a:srgbClr val="1C1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32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00"/>
              </a:spcBef>
            </a:pPr>
            <a:r>
              <a:rPr dirty="0"/>
              <a:t>Conversion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Output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visual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1999" y="4160973"/>
            <a:ext cx="10859089" cy="2551339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84785" algn="ctr">
              <a:lnSpc>
                <a:spcPct val="100000"/>
              </a:lnSpc>
              <a:spcBef>
                <a:spcPts val="1655"/>
              </a:spcBef>
            </a:pPr>
            <a:r>
              <a:rPr sz="2200" b="1" spc="-10" dirty="0">
                <a:solidFill>
                  <a:srgbClr val="FF9900"/>
                </a:solidFill>
                <a:latin typeface="Times New Roman"/>
                <a:cs typeface="Times New Roman"/>
              </a:rPr>
              <a:t>Insights</a:t>
            </a:r>
            <a:endParaRPr sz="2200" dirty="0">
              <a:latin typeface="Times New Roman"/>
              <a:cs typeface="Times New Roman"/>
            </a:endParaRP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sz="2100" dirty="0">
                <a:solidFill>
                  <a:srgbClr val="FDFDFD"/>
                </a:solidFill>
                <a:latin typeface="Lucida Sans Unicode"/>
                <a:cs typeface="Lucida Sans Unicode"/>
              </a:rPr>
              <a:t>Results</a:t>
            </a:r>
            <a:r>
              <a:rPr sz="2100" spc="-95" dirty="0">
                <a:solidFill>
                  <a:srgbClr val="FDFDFD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DFDFD"/>
                </a:solidFill>
                <a:latin typeface="Lucida Sans Unicode"/>
                <a:cs typeface="Lucida Sans Unicode"/>
              </a:rPr>
              <a:t>in</a:t>
            </a:r>
            <a:r>
              <a:rPr lang="en-US" sz="2100" spc="60" dirty="0">
                <a:solidFill>
                  <a:srgbClr val="FDFDFD"/>
                </a:solidFill>
                <a:latin typeface="Lucida Sans Unicode"/>
                <a:cs typeface="Lucida Sans Unicode"/>
              </a:rPr>
              <a:t>dicate</a:t>
            </a:r>
            <a:r>
              <a:rPr lang="en-US" sz="2100" spc="-90" dirty="0">
                <a:solidFill>
                  <a:srgbClr val="FDFDFD"/>
                </a:solidFill>
                <a:latin typeface="Lucida Sans Unicode"/>
                <a:cs typeface="Lucida Sans Unicode"/>
              </a:rPr>
              <a:t>s that Segment with higher product counts may represent areas of strong market demand. The Notebook and Accessories segments lead with the highest unique product counts, 129 and 116 respectively.</a:t>
            </a:r>
          </a:p>
          <a:p>
            <a:pPr marL="450215" marR="183515" indent="-370205">
              <a:lnSpc>
                <a:spcPct val="100000"/>
              </a:lnSpc>
              <a:spcBef>
                <a:spcPts val="1480"/>
              </a:spcBef>
              <a:buAutoNum type="arabicPeriod"/>
              <a:tabLst>
                <a:tab pos="450215" algn="l"/>
              </a:tabLst>
            </a:pPr>
            <a:r>
              <a:rPr lang="en-US" sz="2100" spc="-90" dirty="0">
                <a:solidFill>
                  <a:srgbClr val="FDFDFD"/>
                </a:solidFill>
                <a:latin typeface="Lucida Sans Unicode"/>
                <a:cs typeface="Lucida Sans Unicode"/>
              </a:rPr>
              <a:t>Opportunities for expansion and innovation are necessary for segment with fewer unique products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0F09BF-DFED-4F21-A2BE-93F13B84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46" y="1684485"/>
            <a:ext cx="2397600" cy="1888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13516-C426-4613-A154-ACC42912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427537"/>
            <a:ext cx="3326880" cy="24742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BE9C39-FC49-4D3B-8956-2BCA37F1C153}"/>
              </a:ext>
            </a:extLst>
          </p:cNvPr>
          <p:cNvCxnSpPr/>
          <p:nvPr/>
        </p:nvCxnSpPr>
        <p:spPr>
          <a:xfrm>
            <a:off x="4495800" y="25908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76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/>
              <a:t>Yearly</a:t>
            </a:r>
            <a:r>
              <a:rPr sz="2600" spc="-60" dirty="0"/>
              <a:t> </a:t>
            </a:r>
            <a:r>
              <a:rPr sz="2600" dirty="0"/>
              <a:t>report</a:t>
            </a:r>
            <a:r>
              <a:rPr sz="2600" spc="-60" dirty="0"/>
              <a:t> </a:t>
            </a:r>
            <a:r>
              <a:rPr sz="2600" dirty="0"/>
              <a:t>for</a:t>
            </a:r>
            <a:r>
              <a:rPr sz="2600" spc="-105" dirty="0"/>
              <a:t> </a:t>
            </a:r>
            <a:r>
              <a:rPr sz="2600" dirty="0">
                <a:solidFill>
                  <a:srgbClr val="29CCF9"/>
                </a:solidFill>
              </a:rPr>
              <a:t>‘croma’</a:t>
            </a:r>
            <a:r>
              <a:rPr sz="2600" spc="-55" dirty="0">
                <a:solidFill>
                  <a:srgbClr val="29CCF9"/>
                </a:solidFill>
              </a:rPr>
              <a:t> </a:t>
            </a:r>
            <a:r>
              <a:rPr sz="2600" spc="-10" dirty="0"/>
              <a:t>customer</a:t>
            </a:r>
            <a:endParaRPr sz="2600" dirty="0"/>
          </a:p>
        </p:txBody>
      </p:sp>
      <p:sp>
        <p:nvSpPr>
          <p:cNvPr id="7" name="object 7"/>
          <p:cNvSpPr txBox="1"/>
          <p:nvPr/>
        </p:nvSpPr>
        <p:spPr>
          <a:xfrm>
            <a:off x="1420400" y="1320165"/>
            <a:ext cx="8540750" cy="2198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Question</a:t>
            </a:r>
            <a:r>
              <a:rPr lang="en-US" sz="2000" spc="-10" dirty="0">
                <a:solidFill>
                  <a:srgbClr val="FFF1CC"/>
                </a:solidFill>
                <a:latin typeface="Arial Black"/>
                <a:cs typeface="Arial Black"/>
              </a:rPr>
              <a:t> 4</a:t>
            </a:r>
            <a:endParaRPr sz="2000" dirty="0">
              <a:latin typeface="Arial Black"/>
              <a:cs typeface="Arial Black"/>
            </a:endParaRPr>
          </a:p>
          <a:p>
            <a:pPr marL="400050" marR="237490">
              <a:lnSpc>
                <a:spcPct val="100000"/>
              </a:lnSpc>
              <a:spcBef>
                <a:spcPts val="2815"/>
              </a:spcBef>
            </a:pPr>
            <a:r>
              <a:rPr lang="en-US" sz="1800" dirty="0">
                <a:solidFill>
                  <a:srgbClr val="FDFDFD"/>
                </a:solidFill>
                <a:latin typeface="Arial MT"/>
                <a:cs typeface="Arial MT"/>
              </a:rPr>
              <a:t>Follow up</a:t>
            </a:r>
            <a:r>
              <a:rPr lang="en-US" dirty="0">
                <a:solidFill>
                  <a:srgbClr val="FDFDFD"/>
                </a:solidFill>
                <a:latin typeface="Arial MT"/>
                <a:cs typeface="Arial MT"/>
              </a:rPr>
              <a:t>: Which segment had the most increase in unique products in 2021 vs 2020? The final output contains these fields,  			 “segment”, “product_count_2020”, “product_count_2021” and “difference“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1CC"/>
                </a:solidFill>
                <a:latin typeface="Arial Black"/>
                <a:cs typeface="Arial Black"/>
              </a:rPr>
              <a:t>Output</a:t>
            </a:r>
            <a:endParaRPr sz="2000" dirty="0">
              <a:latin typeface="Arial Black"/>
              <a:cs typeface="Arial Black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A83FF7-C155-4F2E-84F8-E3D07E04F989}"/>
              </a:ext>
            </a:extLst>
          </p:cNvPr>
          <p:cNvGrpSpPr/>
          <p:nvPr/>
        </p:nvGrpSpPr>
        <p:grpSpPr>
          <a:xfrm>
            <a:off x="2514601" y="4050360"/>
            <a:ext cx="5334000" cy="2198039"/>
            <a:chOff x="2514601" y="4050360"/>
            <a:chExt cx="5334000" cy="2198039"/>
          </a:xfrm>
        </p:grpSpPr>
        <p:grpSp>
          <p:nvGrpSpPr>
            <p:cNvPr id="3" name="object 3"/>
            <p:cNvGrpSpPr/>
            <p:nvPr/>
          </p:nvGrpSpPr>
          <p:grpSpPr>
            <a:xfrm>
              <a:off x="2514601" y="4050360"/>
              <a:ext cx="5334000" cy="2198039"/>
              <a:chOff x="4089000" y="4149849"/>
              <a:chExt cx="4014470" cy="21526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3655292" y="2152199"/>
                    </a:move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089000" y="4149849"/>
                <a:ext cx="4014470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4014470" h="2152650">
                    <a:moveTo>
                      <a:pt x="0" y="358706"/>
                    </a:moveTo>
                    <a:lnTo>
                      <a:pt x="3274" y="310032"/>
                    </a:lnTo>
                    <a:lnTo>
                      <a:pt x="12813" y="263348"/>
                    </a:lnTo>
                    <a:lnTo>
                      <a:pt x="28188" y="219082"/>
                    </a:lnTo>
                    <a:lnTo>
                      <a:pt x="48974" y="177660"/>
                    </a:lnTo>
                    <a:lnTo>
                      <a:pt x="74741" y="139511"/>
                    </a:lnTo>
                    <a:lnTo>
                      <a:pt x="105062" y="105062"/>
                    </a:lnTo>
                    <a:lnTo>
                      <a:pt x="139511" y="74741"/>
                    </a:lnTo>
                    <a:lnTo>
                      <a:pt x="177660" y="48974"/>
                    </a:lnTo>
                    <a:lnTo>
                      <a:pt x="219082" y="28188"/>
                    </a:lnTo>
                    <a:lnTo>
                      <a:pt x="263348" y="12813"/>
                    </a:lnTo>
                    <a:lnTo>
                      <a:pt x="310032" y="3274"/>
                    </a:lnTo>
                    <a:lnTo>
                      <a:pt x="358706" y="0"/>
                    </a:lnTo>
                    <a:lnTo>
                      <a:pt x="3655292" y="0"/>
                    </a:lnTo>
                    <a:lnTo>
                      <a:pt x="3702442" y="3110"/>
                    </a:lnTo>
                    <a:lnTo>
                      <a:pt x="3748385" y="12289"/>
                    </a:lnTo>
                    <a:lnTo>
                      <a:pt x="3792564" y="27304"/>
                    </a:lnTo>
                    <a:lnTo>
                      <a:pt x="3834420" y="47926"/>
                    </a:lnTo>
                    <a:lnTo>
                      <a:pt x="3873397" y="73922"/>
                    </a:lnTo>
                    <a:lnTo>
                      <a:pt x="3908936" y="105062"/>
                    </a:lnTo>
                    <a:lnTo>
                      <a:pt x="3940077" y="140602"/>
                    </a:lnTo>
                    <a:lnTo>
                      <a:pt x="3966073" y="179579"/>
                    </a:lnTo>
                    <a:lnTo>
                      <a:pt x="3986694" y="221435"/>
                    </a:lnTo>
                    <a:lnTo>
                      <a:pt x="4001710" y="265614"/>
                    </a:lnTo>
                    <a:lnTo>
                      <a:pt x="4010889" y="311557"/>
                    </a:lnTo>
                    <a:lnTo>
                      <a:pt x="4013999" y="358706"/>
                    </a:lnTo>
                    <a:lnTo>
                      <a:pt x="4013999" y="1793492"/>
                    </a:lnTo>
                    <a:lnTo>
                      <a:pt x="4010725" y="1842167"/>
                    </a:lnTo>
                    <a:lnTo>
                      <a:pt x="4001186" y="1888851"/>
                    </a:lnTo>
                    <a:lnTo>
                      <a:pt x="3985811" y="1933117"/>
                    </a:lnTo>
                    <a:lnTo>
                      <a:pt x="3965025" y="1974539"/>
                    </a:lnTo>
                    <a:lnTo>
                      <a:pt x="3939258" y="2012688"/>
                    </a:lnTo>
                    <a:lnTo>
                      <a:pt x="3908937" y="2047137"/>
                    </a:lnTo>
                    <a:lnTo>
                      <a:pt x="3874488" y="2077458"/>
                    </a:lnTo>
                    <a:lnTo>
                      <a:pt x="3836339" y="2103225"/>
                    </a:lnTo>
                    <a:lnTo>
                      <a:pt x="3794917" y="2124010"/>
                    </a:lnTo>
                    <a:lnTo>
                      <a:pt x="3750651" y="2139386"/>
                    </a:lnTo>
                    <a:lnTo>
                      <a:pt x="3703967" y="2148925"/>
                    </a:lnTo>
                    <a:lnTo>
                      <a:pt x="3655292" y="2152199"/>
                    </a:lnTo>
                    <a:lnTo>
                      <a:pt x="358706" y="2152199"/>
                    </a:lnTo>
                    <a:lnTo>
                      <a:pt x="310032" y="2148925"/>
                    </a:lnTo>
                    <a:lnTo>
                      <a:pt x="263348" y="2139386"/>
                    </a:lnTo>
                    <a:lnTo>
                      <a:pt x="219082" y="2124010"/>
                    </a:lnTo>
                    <a:lnTo>
                      <a:pt x="177660" y="2103225"/>
                    </a:lnTo>
                    <a:lnTo>
                      <a:pt x="139511" y="2077458"/>
                    </a:lnTo>
                    <a:lnTo>
                      <a:pt x="105062" y="2047137"/>
                    </a:lnTo>
                    <a:lnTo>
                      <a:pt x="74741" y="2012688"/>
                    </a:lnTo>
                    <a:lnTo>
                      <a:pt x="48974" y="1974539"/>
                    </a:lnTo>
                    <a:lnTo>
                      <a:pt x="28188" y="1933117"/>
                    </a:lnTo>
                    <a:lnTo>
                      <a:pt x="12813" y="1888851"/>
                    </a:lnTo>
                    <a:lnTo>
                      <a:pt x="3274" y="1842167"/>
                    </a:lnTo>
                    <a:lnTo>
                      <a:pt x="0" y="1793492"/>
                    </a:lnTo>
                    <a:lnTo>
                      <a:pt x="0" y="358706"/>
                    </a:lnTo>
                    <a:close/>
                  </a:path>
                </a:pathLst>
              </a:custGeom>
              <a:ln w="9524">
                <a:solidFill>
                  <a:srgbClr val="1C1A1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2069F9-FAA1-4B3F-8CA7-31E207D43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4267200"/>
              <a:ext cx="4572000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45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7739</TotalTime>
  <Words>1159</Words>
  <Application>Microsoft Office PowerPoint</Application>
  <PresentationFormat>Widescreen</PresentationFormat>
  <Paragraphs>112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Black</vt:lpstr>
      <vt:lpstr>Arial MT</vt:lpstr>
      <vt:lpstr>Calibri</vt:lpstr>
      <vt:lpstr>Lucida Sans Unicode</vt:lpstr>
      <vt:lpstr>Poppins-Bold</vt:lpstr>
      <vt:lpstr>Poppins-Regular</vt:lpstr>
      <vt:lpstr>Times New Roman</vt:lpstr>
      <vt:lpstr>Wingdings</vt:lpstr>
      <vt:lpstr>Office Theme</vt:lpstr>
      <vt:lpstr>Consumer Goods Ad_Hoc Insights</vt:lpstr>
      <vt:lpstr>Objective</vt:lpstr>
      <vt:lpstr>Company Details AtliQ Hardware is a computer hardware and accessory manufacturer.</vt:lpstr>
      <vt:lpstr>Yearly report for ‘croma’ customer</vt:lpstr>
      <vt:lpstr>Yearly report for ‘croma’ customer</vt:lpstr>
      <vt:lpstr>Conversion of Output to visual</vt:lpstr>
      <vt:lpstr>Yearly report for ‘croma’ customer</vt:lpstr>
      <vt:lpstr>Conversion of Output to visual</vt:lpstr>
      <vt:lpstr>Yearly report for ‘croma’ customer</vt:lpstr>
      <vt:lpstr>Conversion of Output to visual</vt:lpstr>
      <vt:lpstr>Yearly report for ‘croma’ customer</vt:lpstr>
      <vt:lpstr>Conversion of Output to visual</vt:lpstr>
      <vt:lpstr>Yearly report for ‘croma’ customer</vt:lpstr>
      <vt:lpstr>Conversion of Output to visual</vt:lpstr>
      <vt:lpstr>Yearly report for ‘croma’ customer</vt:lpstr>
      <vt:lpstr>Conversion of Output to visual</vt:lpstr>
      <vt:lpstr>Yearly report for ‘croma’ customer</vt:lpstr>
      <vt:lpstr>Conversion of Output to visual</vt:lpstr>
      <vt:lpstr>Yearly report for ‘croma’ customer</vt:lpstr>
      <vt:lpstr>Conversion of Output to visual</vt:lpstr>
      <vt:lpstr>Yearly report for ‘croma’ customer</vt:lpstr>
      <vt:lpstr>Conversion of Output to visual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sample_challenge_presentation.pptx</dc:title>
  <cp:lastModifiedBy>Piyush Shukla</cp:lastModifiedBy>
  <cp:revision>59</cp:revision>
  <dcterms:created xsi:type="dcterms:W3CDTF">2024-10-07T16:02:27Z</dcterms:created>
  <dcterms:modified xsi:type="dcterms:W3CDTF">2025-01-02T14:44:16Z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